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176.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sldIdLst>
    <p:sldId id="335" r:id="rId2"/>
    <p:sldId id="258" r:id="rId3"/>
    <p:sldId id="259" r:id="rId4"/>
    <p:sldId id="260" r:id="rId5"/>
    <p:sldId id="336" r:id="rId6"/>
    <p:sldId id="337" r:id="rId7"/>
    <p:sldId id="261" r:id="rId8"/>
    <p:sldId id="338" r:id="rId9"/>
    <p:sldId id="339" r:id="rId10"/>
    <p:sldId id="262" r:id="rId11"/>
    <p:sldId id="263" r:id="rId12"/>
    <p:sldId id="340" r:id="rId13"/>
    <p:sldId id="341" r:id="rId14"/>
    <p:sldId id="264" r:id="rId15"/>
    <p:sldId id="342" r:id="rId16"/>
    <p:sldId id="343" r:id="rId17"/>
    <p:sldId id="265" r:id="rId18"/>
    <p:sldId id="344" r:id="rId19"/>
    <p:sldId id="266" r:id="rId20"/>
    <p:sldId id="345" r:id="rId21"/>
    <p:sldId id="267" r:id="rId22"/>
    <p:sldId id="268" r:id="rId23"/>
    <p:sldId id="269" r:id="rId24"/>
    <p:sldId id="346" r:id="rId25"/>
    <p:sldId id="347" r:id="rId26"/>
    <p:sldId id="348" r:id="rId27"/>
    <p:sldId id="270" r:id="rId28"/>
    <p:sldId id="271" r:id="rId29"/>
    <p:sldId id="349" r:id="rId30"/>
    <p:sldId id="272" r:id="rId31"/>
    <p:sldId id="273" r:id="rId32"/>
    <p:sldId id="350" r:id="rId33"/>
    <p:sldId id="351" r:id="rId34"/>
    <p:sldId id="274" r:id="rId35"/>
    <p:sldId id="275" r:id="rId36"/>
    <p:sldId id="276" r:id="rId37"/>
    <p:sldId id="277" r:id="rId38"/>
    <p:sldId id="278" r:id="rId39"/>
    <p:sldId id="279" r:id="rId40"/>
    <p:sldId id="352" r:id="rId41"/>
    <p:sldId id="280" r:id="rId42"/>
    <p:sldId id="353" r:id="rId43"/>
    <p:sldId id="354" r:id="rId44"/>
    <p:sldId id="355" r:id="rId45"/>
    <p:sldId id="281" r:id="rId46"/>
    <p:sldId id="356" r:id="rId47"/>
    <p:sldId id="282" r:id="rId48"/>
    <p:sldId id="357" r:id="rId49"/>
    <p:sldId id="358" r:id="rId50"/>
    <p:sldId id="359" r:id="rId51"/>
    <p:sldId id="283" r:id="rId52"/>
    <p:sldId id="284" r:id="rId53"/>
    <p:sldId id="360" r:id="rId54"/>
    <p:sldId id="361" r:id="rId55"/>
    <p:sldId id="285" r:id="rId56"/>
    <p:sldId id="286" r:id="rId57"/>
    <p:sldId id="362" r:id="rId58"/>
    <p:sldId id="287" r:id="rId59"/>
    <p:sldId id="363" r:id="rId60"/>
    <p:sldId id="364" r:id="rId61"/>
    <p:sldId id="288" r:id="rId62"/>
    <p:sldId id="365" r:id="rId63"/>
    <p:sldId id="366" r:id="rId64"/>
    <p:sldId id="367" r:id="rId65"/>
    <p:sldId id="289" r:id="rId66"/>
    <p:sldId id="368" r:id="rId67"/>
    <p:sldId id="369" r:id="rId68"/>
    <p:sldId id="290" r:id="rId69"/>
    <p:sldId id="370" r:id="rId70"/>
    <p:sldId id="371" r:id="rId71"/>
    <p:sldId id="372" r:id="rId72"/>
    <p:sldId id="373" r:id="rId73"/>
    <p:sldId id="291" r:id="rId74"/>
    <p:sldId id="292" r:id="rId75"/>
    <p:sldId id="293" r:id="rId76"/>
    <p:sldId id="294" r:id="rId77"/>
    <p:sldId id="374" r:id="rId78"/>
    <p:sldId id="375" r:id="rId79"/>
    <p:sldId id="376" r:id="rId80"/>
    <p:sldId id="295" r:id="rId81"/>
    <p:sldId id="377" r:id="rId82"/>
    <p:sldId id="378" r:id="rId83"/>
    <p:sldId id="296" r:id="rId84"/>
    <p:sldId id="379" r:id="rId85"/>
    <p:sldId id="297" r:id="rId86"/>
    <p:sldId id="380" r:id="rId87"/>
    <p:sldId id="381" r:id="rId88"/>
    <p:sldId id="298" r:id="rId89"/>
    <p:sldId id="299" r:id="rId90"/>
    <p:sldId id="300" r:id="rId91"/>
    <p:sldId id="382" r:id="rId92"/>
    <p:sldId id="383" r:id="rId93"/>
    <p:sldId id="384" r:id="rId94"/>
    <p:sldId id="385" r:id="rId95"/>
    <p:sldId id="301" r:id="rId96"/>
    <p:sldId id="302" r:id="rId97"/>
    <p:sldId id="303" r:id="rId98"/>
    <p:sldId id="386" r:id="rId99"/>
    <p:sldId id="387" r:id="rId100"/>
    <p:sldId id="388" r:id="rId101"/>
    <p:sldId id="304" r:id="rId102"/>
    <p:sldId id="305" r:id="rId103"/>
    <p:sldId id="389" r:id="rId104"/>
    <p:sldId id="390" r:id="rId105"/>
    <p:sldId id="306" r:id="rId106"/>
    <p:sldId id="307" r:id="rId107"/>
    <p:sldId id="391" r:id="rId108"/>
    <p:sldId id="392" r:id="rId109"/>
    <p:sldId id="393" r:id="rId110"/>
    <p:sldId id="308" r:id="rId111"/>
    <p:sldId id="309" r:id="rId112"/>
    <p:sldId id="394" r:id="rId113"/>
    <p:sldId id="395" r:id="rId114"/>
    <p:sldId id="310" r:id="rId115"/>
    <p:sldId id="311" r:id="rId116"/>
    <p:sldId id="312" r:id="rId117"/>
    <p:sldId id="396" r:id="rId118"/>
    <p:sldId id="397" r:id="rId119"/>
    <p:sldId id="398" r:id="rId120"/>
    <p:sldId id="399" r:id="rId121"/>
    <p:sldId id="400" r:id="rId122"/>
    <p:sldId id="401" r:id="rId123"/>
    <p:sldId id="313" r:id="rId124"/>
    <p:sldId id="402" r:id="rId125"/>
    <p:sldId id="314" r:id="rId126"/>
    <p:sldId id="315" r:id="rId127"/>
    <p:sldId id="316" r:id="rId128"/>
    <p:sldId id="403" r:id="rId129"/>
    <p:sldId id="317" r:id="rId130"/>
    <p:sldId id="318" r:id="rId131"/>
    <p:sldId id="404" r:id="rId132"/>
    <p:sldId id="405" r:id="rId133"/>
    <p:sldId id="406" r:id="rId134"/>
    <p:sldId id="407" r:id="rId135"/>
    <p:sldId id="408" r:id="rId136"/>
    <p:sldId id="409" r:id="rId137"/>
    <p:sldId id="410" r:id="rId138"/>
    <p:sldId id="319" r:id="rId139"/>
    <p:sldId id="411" r:id="rId140"/>
    <p:sldId id="412" r:id="rId141"/>
    <p:sldId id="413" r:id="rId142"/>
    <p:sldId id="320" r:id="rId143"/>
    <p:sldId id="414" r:id="rId144"/>
    <p:sldId id="415" r:id="rId145"/>
    <p:sldId id="416" r:id="rId146"/>
    <p:sldId id="321" r:id="rId147"/>
    <p:sldId id="417" r:id="rId148"/>
    <p:sldId id="418" r:id="rId149"/>
    <p:sldId id="419" r:id="rId150"/>
    <p:sldId id="420" r:id="rId151"/>
    <p:sldId id="421" r:id="rId152"/>
    <p:sldId id="422" r:id="rId153"/>
    <p:sldId id="423" r:id="rId154"/>
    <p:sldId id="424" r:id="rId155"/>
    <p:sldId id="322" r:id="rId156"/>
    <p:sldId id="323" r:id="rId157"/>
    <p:sldId id="324" r:id="rId158"/>
    <p:sldId id="325" r:id="rId159"/>
    <p:sldId id="326" r:id="rId160"/>
    <p:sldId id="425" r:id="rId161"/>
    <p:sldId id="426" r:id="rId162"/>
    <p:sldId id="427" r:id="rId163"/>
    <p:sldId id="428" r:id="rId164"/>
    <p:sldId id="327" r:id="rId165"/>
    <p:sldId id="328" r:id="rId166"/>
    <p:sldId id="329" r:id="rId167"/>
    <p:sldId id="330" r:id="rId168"/>
    <p:sldId id="331" r:id="rId169"/>
    <p:sldId id="429" r:id="rId170"/>
    <p:sldId id="430" r:id="rId171"/>
    <p:sldId id="431" r:id="rId172"/>
    <p:sldId id="432" r:id="rId173"/>
    <p:sldId id="433" r:id="rId174"/>
    <p:sldId id="434" r:id="rId175"/>
    <p:sldId id="332" r:id="rId176"/>
    <p:sldId id="333" r:id="rId177"/>
    <p:sldId id="334" r:id="rId178"/>
    <p:sldId id="435" r:id="rId179"/>
    <p:sldId id="436" r:id="rId180"/>
    <p:sldId id="437" r:id="rId181"/>
    <p:sldId id="438" r:id="rId182"/>
    <p:sldId id="439" r:id="rId183"/>
  </p:sldIdLst>
  <p:sldSz cx="9144000" cy="6858000" type="screen4x3"/>
  <p:notesSz cx="6858000" cy="9144000"/>
  <p:photoAlbum/>
  <p:custDataLst>
    <p:tags r:id="rId1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59691" autoAdjust="0"/>
    <p:restoredTop sz="94660"/>
  </p:normalViewPr>
  <p:slideViewPr>
    <p:cSldViewPr>
      <p:cViewPr varScale="1">
        <p:scale>
          <a:sx n="68" d="100"/>
          <a:sy n="68" d="100"/>
        </p:scale>
        <p:origin x="-1188"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024C3-ABB8-4E90-95DD-60BAB8EFEE94}" type="datetimeFigureOut">
              <a:rPr lang="en-US" smtClean="0"/>
              <a:pPr/>
              <a:t>12/21/2015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9DFFE-9FBB-4C1E-A86C-251AC4A90178}" type="slidenum">
              <a:rPr lang="en-US" smtClean="0"/>
              <a:pPr/>
              <a:t>‹#›</a:t>
            </a:fld>
            <a:endParaRPr lang="en-US"/>
          </a:p>
        </p:txBody>
      </p:sp>
    </p:spTree>
    <p:extLst>
      <p:ext uri="{BB962C8B-B14F-4D97-AF65-F5344CB8AC3E}">
        <p14:creationId xmlns="" xmlns:p14="http://schemas.microsoft.com/office/powerpoint/2010/main" val="4048170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B9DFFE-9FBB-4C1E-A86C-251AC4A90178}" type="slidenum">
              <a:rPr lang="en-US" smtClean="0"/>
              <a:pPr/>
              <a:t>1</a:t>
            </a:fld>
            <a:endParaRPr lang="en-US"/>
          </a:p>
        </p:txBody>
      </p:sp>
    </p:spTree>
    <p:extLst>
      <p:ext uri="{BB962C8B-B14F-4D97-AF65-F5344CB8AC3E}">
        <p14:creationId xmlns="" xmlns:p14="http://schemas.microsoft.com/office/powerpoint/2010/main" val="296357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26AD63-E130-4865-98E4-0F0DD415E20A}"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79963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B621A-1733-4348-92BF-163F2D9A1E00}"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132192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25360E-29FC-418D-ACB0-E735D79BAE54}"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1253947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A6559A3B-732A-44FC-A6AD-0D432CA36381}" type="datetime1">
              <a:rPr lang="en-US" smtClean="0"/>
              <a:pPr>
                <a:defRPr/>
              </a:pPr>
              <a:t>12/21/2015</a:t>
            </a:fld>
            <a:endParaRPr lang="en-US" dirty="0"/>
          </a:p>
        </p:txBody>
      </p:sp>
      <p:sp>
        <p:nvSpPr>
          <p:cNvPr id="5" name="Footer Placeholder 21"/>
          <p:cNvSpPr>
            <a:spLocks noGrp="1"/>
          </p:cNvSpPr>
          <p:nvPr>
            <p:ph type="ftr" sz="quarter" idx="11"/>
          </p:nvPr>
        </p:nvSpPr>
        <p:spPr>
          <a:xfrm>
            <a:off x="2209800" y="6356352"/>
            <a:ext cx="4800600" cy="365125"/>
          </a:xfrm>
        </p:spPr>
        <p:txBody>
          <a:bodyPr/>
          <a:lstStyle>
            <a:lvl1pPr>
              <a:defRPr/>
            </a:lvl1pPr>
          </a:lstStyle>
          <a:p>
            <a:pPr>
              <a:defRPr/>
            </a:pPr>
            <a:r>
              <a:rPr lang="en-US" dirty="0" smtClean="0"/>
              <a:t>© 2016 Pearson Education, Ltd.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0E59C1D9-EFB3-4A1C-ABB1-14D9D597B0C7}" type="slidenum">
              <a:rPr lang="en-US" altLang="en-US" smtClean="0"/>
              <a:pPr/>
              <a:t>‹#›</a:t>
            </a:fld>
            <a:endParaRPr lang="en-US" altLang="en-US" dirty="0"/>
          </a:p>
        </p:txBody>
      </p:sp>
    </p:spTree>
    <p:extLst>
      <p:ext uri="{BB962C8B-B14F-4D97-AF65-F5344CB8AC3E}">
        <p14:creationId xmlns="" xmlns:p14="http://schemas.microsoft.com/office/powerpoint/2010/main" val="19069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C854D-FCA0-4E10-8F20-361056117692}"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328068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2F5E87-E660-45B3-A260-13783ED5FE72}"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1352672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F2BF4D-E999-4594-8C6F-5295D72A280B}"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45817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93A80E-B3AD-492A-8AAC-237AEE22A32C}" type="datetime1">
              <a:rPr lang="en-US" smtClean="0"/>
              <a:pPr/>
              <a:t>12/21/2015</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431713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485862-C936-44DD-B563-EAAEA3EE7119}" type="datetime1">
              <a:rPr lang="en-US" smtClean="0"/>
              <a:pPr/>
              <a:t>12/21/2015</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319820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1A3F03-1AFD-4C63-ADE9-EBC6C8D3139B}" type="datetime1">
              <a:rPr lang="en-US" smtClean="0"/>
              <a:pPr/>
              <a:t>12/21/2015</a:t>
            </a:fld>
            <a:endParaRPr lang="en-US"/>
          </a:p>
        </p:txBody>
      </p:sp>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2675875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F67692-7505-44DB-BA74-CD2D1CCFABF9}"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343609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ED490D-782D-482F-A94C-4D675AD5E373}"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3959119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127A30-2D28-4B80-A7ED-9D86A2ECEFE6}" type="datetime1">
              <a:rPr lang="en-US" smtClean="0"/>
              <a:pPr/>
              <a:t>12/21/2015</a:t>
            </a:fld>
            <a:endParaRPr lang="en-US"/>
          </a:p>
        </p:txBody>
      </p:sp>
      <p:sp>
        <p:nvSpPr>
          <p:cNvPr id="5" name="Footer Placeholder 4"/>
          <p:cNvSpPr>
            <a:spLocks noGrp="1"/>
          </p:cNvSpPr>
          <p:nvPr>
            <p:ph type="ftr" sz="quarter" idx="3"/>
          </p:nvPr>
        </p:nvSpPr>
        <p:spPr>
          <a:xfrm>
            <a:off x="2895600" y="6356350"/>
            <a:ext cx="3352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A0AB-6207-4C27-8E4A-C15911995876}" type="slidenum">
              <a:rPr lang="en-US" smtClean="0"/>
              <a:pPr/>
              <a:t>‹#›</a:t>
            </a:fld>
            <a:endParaRPr lang="en-US"/>
          </a:p>
        </p:txBody>
      </p:sp>
    </p:spTree>
    <p:extLst>
      <p:ext uri="{BB962C8B-B14F-4D97-AF65-F5344CB8AC3E}">
        <p14:creationId xmlns="" xmlns:p14="http://schemas.microsoft.com/office/powerpoint/2010/main" val="539340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7</a:t>
            </a:r>
            <a:br>
              <a:rPr lang="en-US" dirty="0" smtClean="0"/>
            </a:br>
            <a:r>
              <a:rPr lang="en-US" dirty="0" smtClean="0"/>
              <a:t>C Pointers</a:t>
            </a:r>
            <a:endParaRPr lang="en-US" dirty="0"/>
          </a:p>
        </p:txBody>
      </p:sp>
      <p:sp>
        <p:nvSpPr>
          <p:cNvPr id="10243" name="Subtitle 3"/>
          <p:cNvSpPr>
            <a:spLocks noGrp="1"/>
          </p:cNvSpPr>
          <p:nvPr>
            <p:ph type="subTitle" idx="1"/>
          </p:nvPr>
        </p:nvSpPr>
        <p:spPr/>
        <p:txBody>
          <a:bodyPr/>
          <a:lstStyle/>
          <a:p>
            <a:pPr marR="0"/>
            <a:r>
              <a:rPr lang="en-US" altLang="en-US" dirty="0" smtClean="0"/>
              <a:t>C How to Program, 8/e, GE</a:t>
            </a:r>
          </a:p>
        </p:txBody>
      </p:sp>
      <p:sp>
        <p:nvSpPr>
          <p:cNvPr id="2" name="Footer Placeholder 1"/>
          <p:cNvSpPr>
            <a:spLocks noGrp="1"/>
          </p:cNvSpPr>
          <p:nvPr>
            <p:ph type="ftr" sz="quarter" idx="11"/>
          </p:nvPr>
        </p:nvSpPr>
        <p:spPr>
          <a:xfrm>
            <a:off x="2895600" y="6356350"/>
            <a:ext cx="4343400" cy="365125"/>
          </a:xfrm>
        </p:spPr>
        <p:txBody>
          <a:bodyPr/>
          <a:lstStyle/>
          <a:p>
            <a:pPr>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4042304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1286907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2643"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Assume that array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onsolas" panose="020B0609020204030204" pitchFamily="49" charset="0"/>
              </a:rPr>
              <a:t> v[5]</a:t>
            </a:r>
            <a:r>
              <a:rPr lang="en-US" altLang="en-US" dirty="0" smtClean="0">
                <a:solidFill>
                  <a:srgbClr val="000000"/>
                </a:solidFill>
                <a:latin typeface="Cambria" panose="02040503050406030204" pitchFamily="18" charset="0"/>
              </a:rPr>
              <a:t> has been defined and its first element is at location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in memory. </a:t>
            </a:r>
          </a:p>
          <a:p>
            <a:pPr eaLnBrk="1" hangingPunct="1"/>
            <a:r>
              <a:rPr lang="en-US" altLang="en-US" dirty="0" smtClean="0">
                <a:solidFill>
                  <a:srgbClr val="000000"/>
                </a:solidFill>
                <a:latin typeface="Cambria" panose="02040503050406030204" pitchFamily="18" charset="0"/>
              </a:rPr>
              <a:t>Assume pointer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has been initialized to point to </a:t>
            </a:r>
            <a:r>
              <a:rPr lang="en-US" altLang="en-US" dirty="0" smtClean="0">
                <a:solidFill>
                  <a:srgbClr val="000000"/>
                </a:solidFill>
                <a:latin typeface="Consolas" panose="020B0609020204030204" pitchFamily="49" charset="0"/>
              </a:rPr>
              <a:t>v[0]</a:t>
            </a:r>
            <a:r>
              <a:rPr lang="en-US" altLang="en-US" dirty="0" smtClean="0">
                <a:solidFill>
                  <a:srgbClr val="000000"/>
                </a:solidFill>
                <a:latin typeface="Cambria" panose="02040503050406030204" pitchFamily="18" charset="0"/>
              </a:rPr>
              <a:t>—i.e., the value of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is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Figure 7.18 illustrates this situation for a machine with 4-byte integers. </a:t>
            </a:r>
          </a:p>
          <a:p>
            <a:pPr eaLnBrk="1" hangingPunct="1"/>
            <a:r>
              <a:rPr lang="en-US" altLang="en-US" dirty="0" smtClean="0">
                <a:solidFill>
                  <a:srgbClr val="000000"/>
                </a:solidFill>
                <a:latin typeface="Cambria" panose="02040503050406030204" pitchFamily="18" charset="0"/>
              </a:rPr>
              <a:t>Variable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can be initialized to point to array </a:t>
            </a:r>
            <a:r>
              <a:rPr lang="en-US" altLang="en-US" dirty="0" smtClean="0">
                <a:solidFill>
                  <a:srgbClr val="000000"/>
                </a:solidFill>
                <a:latin typeface="Consolas" panose="020B0609020204030204" pitchFamily="49" charset="0"/>
              </a:rPr>
              <a:t>v</a:t>
            </a:r>
            <a:r>
              <a:rPr lang="en-US" altLang="en-US" dirty="0" smtClean="0">
                <a:solidFill>
                  <a:srgbClr val="000000"/>
                </a:solidFill>
                <a:latin typeface="Cambria" panose="02040503050406030204" pitchFamily="18" charset="0"/>
              </a:rPr>
              <a:t> with either of the statements</a:t>
            </a:r>
          </a:p>
        </p:txBody>
      </p:sp>
      <p:sp>
        <p:nvSpPr>
          <p:cNvPr id="1136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065945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327417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6372935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571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In conventional arithmetic, </a:t>
            </a:r>
            <a:r>
              <a:rPr lang="en-US" altLang="en-US" sz="2500" dirty="0" smtClean="0">
                <a:solidFill>
                  <a:srgbClr val="000000"/>
                </a:solidFill>
                <a:latin typeface="Consolas" panose="020B0609020204030204" pitchFamily="49" charset="0"/>
              </a:rPr>
              <a:t>3000 + 2</a:t>
            </a:r>
            <a:r>
              <a:rPr lang="en-US" altLang="en-US" sz="2500" dirty="0" smtClean="0">
                <a:solidFill>
                  <a:srgbClr val="000000"/>
                </a:solidFill>
                <a:latin typeface="Cambria" panose="02040503050406030204" pitchFamily="18" charset="0"/>
              </a:rPr>
              <a:t> yields the value </a:t>
            </a:r>
            <a:r>
              <a:rPr lang="en-US" altLang="en-US" sz="2500" dirty="0" smtClean="0">
                <a:solidFill>
                  <a:srgbClr val="000000"/>
                </a:solidFill>
                <a:latin typeface="Consolas" panose="020B0609020204030204" pitchFamily="49" charset="0"/>
              </a:rPr>
              <a:t>3002</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This is normally not the case with pointer arithmetic. </a:t>
            </a:r>
          </a:p>
          <a:p>
            <a:pPr eaLnBrk="1" hangingPunct="1">
              <a:lnSpc>
                <a:spcPct val="90000"/>
              </a:lnSpc>
            </a:pPr>
            <a:r>
              <a:rPr lang="en-US" altLang="en-US" sz="2500" dirty="0" smtClean="0">
                <a:solidFill>
                  <a:srgbClr val="000000"/>
                </a:solidFill>
                <a:latin typeface="Cambria" panose="02040503050406030204" pitchFamily="18" charset="0"/>
              </a:rPr>
              <a:t>When an integer is added to or subtracted from a pointer, the pointer is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incremented or decremented simply by that integer, but by that integer times the size of the object to which the pointer refers. </a:t>
            </a:r>
          </a:p>
          <a:p>
            <a:pPr eaLnBrk="1" hangingPunct="1">
              <a:lnSpc>
                <a:spcPct val="90000"/>
              </a:lnSpc>
            </a:pPr>
            <a:r>
              <a:rPr lang="en-US" altLang="en-US" sz="2500" dirty="0" smtClean="0">
                <a:solidFill>
                  <a:srgbClr val="000000"/>
                </a:solidFill>
                <a:latin typeface="Cambria" panose="02040503050406030204" pitchFamily="18" charset="0"/>
              </a:rPr>
              <a:t>The number of bytes depends on the object’s data type. </a:t>
            </a:r>
          </a:p>
          <a:p>
            <a:pPr eaLnBrk="1" hangingPunct="1">
              <a:lnSpc>
                <a:spcPct val="90000"/>
              </a:lnSpc>
            </a:pPr>
            <a:r>
              <a:rPr lang="en-US" altLang="en-US" sz="2500" dirty="0" smtClean="0">
                <a:solidFill>
                  <a:srgbClr val="000000"/>
                </a:solidFill>
                <a:latin typeface="Cambria" panose="02040503050406030204" pitchFamily="18" charset="0"/>
              </a:rPr>
              <a:t>For example, the statement</a:t>
            </a:r>
          </a:p>
          <a:p>
            <a:pPr lvl="2" eaLnBrk="1" hangingPunct="1">
              <a:lnSpc>
                <a:spcPct val="90000"/>
              </a:lnSpc>
            </a:pP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would produce </a:t>
            </a:r>
            <a:r>
              <a:rPr lang="en-US" altLang="en-US" sz="2500" dirty="0" smtClean="0">
                <a:solidFill>
                  <a:srgbClr val="000000"/>
                </a:solidFill>
                <a:latin typeface="Consolas" panose="020B0609020204030204" pitchFamily="49" charset="0"/>
              </a:rPr>
              <a:t>3008</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3000</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2</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4</a:t>
            </a:r>
            <a:r>
              <a:rPr lang="en-US" altLang="en-US" sz="2500" dirty="0" smtClean="0">
                <a:solidFill>
                  <a:srgbClr val="000000"/>
                </a:solidFill>
                <a:latin typeface="AGaramond Bold" pitchFamily="50" charset="0"/>
              </a:rPr>
              <a:t>),</a:t>
            </a:r>
            <a:r>
              <a:rPr lang="en-US" altLang="en-US" sz="2500" dirty="0" smtClean="0">
                <a:solidFill>
                  <a:srgbClr val="000000"/>
                </a:solidFill>
                <a:latin typeface="Cambria" panose="02040503050406030204" pitchFamily="18" charset="0"/>
              </a:rPr>
              <a:t> assuming an integer is stored in 4 bytes of memory. </a:t>
            </a:r>
          </a:p>
        </p:txBody>
      </p:sp>
      <p:sp>
        <p:nvSpPr>
          <p:cNvPr id="1167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6627731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6739"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In the array </a:t>
            </a:r>
            <a:r>
              <a:rPr lang="en-US" altLang="en-US" sz="2500" dirty="0" smtClean="0">
                <a:solidFill>
                  <a:srgbClr val="000000"/>
                </a:solidFill>
                <a:latin typeface="Consolas" panose="020B0609020204030204" pitchFamily="49" charset="0"/>
              </a:rPr>
              <a:t>v</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vPtr</a:t>
            </a:r>
            <a:r>
              <a:rPr lang="en-US" altLang="en-US" sz="2500" dirty="0" smtClean="0">
                <a:solidFill>
                  <a:srgbClr val="000000"/>
                </a:solidFill>
                <a:latin typeface="Cambria" panose="02040503050406030204" pitchFamily="18" charset="0"/>
              </a:rPr>
              <a:t> would now point to </a:t>
            </a:r>
            <a:r>
              <a:rPr lang="en-US" altLang="en-US" sz="2500" dirty="0" smtClean="0">
                <a:solidFill>
                  <a:srgbClr val="000000"/>
                </a:solidFill>
                <a:latin typeface="Consolas" panose="020B0609020204030204" pitchFamily="49" charset="0"/>
              </a:rPr>
              <a:t>v[2]</a:t>
            </a:r>
            <a:r>
              <a:rPr lang="en-US" altLang="en-US" sz="2500" dirty="0" smtClean="0">
                <a:solidFill>
                  <a:srgbClr val="000000"/>
                </a:solidFill>
                <a:latin typeface="Cambria" panose="02040503050406030204" pitchFamily="18" charset="0"/>
              </a:rPr>
              <a:t> (Fig. 7.19). </a:t>
            </a:r>
          </a:p>
          <a:p>
            <a:pPr eaLnBrk="1" hangingPunct="1"/>
            <a:r>
              <a:rPr lang="en-US" altLang="en-US" sz="2500" dirty="0" smtClean="0">
                <a:solidFill>
                  <a:srgbClr val="000000"/>
                </a:solidFill>
                <a:latin typeface="Cambria" panose="02040503050406030204" pitchFamily="18" charset="0"/>
              </a:rPr>
              <a:t>If an integer is stored in 2 bytes of memory, then the preceding calculation would result in memory location </a:t>
            </a:r>
            <a:r>
              <a:rPr lang="en-US" altLang="en-US" sz="2500" dirty="0" smtClean="0">
                <a:solidFill>
                  <a:srgbClr val="000000"/>
                </a:solidFill>
                <a:latin typeface="Consolas" panose="020B0609020204030204" pitchFamily="49" charset="0"/>
              </a:rPr>
              <a:t>3004</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AGaramond Bold" pitchFamily="50" charset="0"/>
              </a:rPr>
              <a:t>(</a:t>
            </a:r>
            <a:r>
              <a:rPr lang="en-US" altLang="en-US" sz="2500" dirty="0" smtClean="0">
                <a:solidFill>
                  <a:srgbClr val="000000"/>
                </a:solidFill>
                <a:latin typeface="Consolas" panose="020B0609020204030204" pitchFamily="49" charset="0"/>
              </a:rPr>
              <a:t>3000</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+ 2</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2</a:t>
            </a:r>
            <a:r>
              <a:rPr lang="en-US" altLang="en-US" sz="2500" dirty="0" smtClean="0">
                <a:solidFill>
                  <a:srgbClr val="000000"/>
                </a:solidFill>
                <a:latin typeface="AGaramond Bold" pitchFamily="50" charset="0"/>
              </a:rPr>
              <a:t>)</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If the array were of a different data type, the preceding statement would increment the pointer by twice the number of bytes that it takes to store an object of that data type. </a:t>
            </a:r>
          </a:p>
          <a:p>
            <a:pPr eaLnBrk="1" hangingPunct="1"/>
            <a:r>
              <a:rPr lang="en-US" altLang="en-US" sz="2500" dirty="0" smtClean="0">
                <a:solidFill>
                  <a:srgbClr val="000000"/>
                </a:solidFill>
                <a:latin typeface="Cambria" panose="02040503050406030204" pitchFamily="18" charset="0"/>
              </a:rPr>
              <a:t>When performing pointer arithmetic on a character array, the results will be consistent with regular arithmetic, because each character is 1 byte long.</a:t>
            </a:r>
          </a:p>
        </p:txBody>
      </p:sp>
      <p:sp>
        <p:nvSpPr>
          <p:cNvPr id="1177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8042679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5591640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7403084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8787"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If </a:t>
            </a:r>
            <a:r>
              <a:rPr lang="en-US" altLang="en-US" sz="2500" dirty="0" err="1" smtClean="0">
                <a:solidFill>
                  <a:srgbClr val="000000"/>
                </a:solidFill>
                <a:latin typeface="Consolas" panose="020B0609020204030204" pitchFamily="49" charset="0"/>
              </a:rPr>
              <a:t>vPtr</a:t>
            </a:r>
            <a:r>
              <a:rPr lang="en-US" altLang="en-US" sz="2500" dirty="0" smtClean="0">
                <a:solidFill>
                  <a:srgbClr val="000000"/>
                </a:solidFill>
                <a:latin typeface="Cambria" panose="02040503050406030204" pitchFamily="18" charset="0"/>
              </a:rPr>
              <a:t> had been incremented to </a:t>
            </a:r>
            <a:r>
              <a:rPr lang="en-US" altLang="en-US" sz="2500" dirty="0" smtClean="0">
                <a:solidFill>
                  <a:srgbClr val="000000"/>
                </a:solidFill>
                <a:latin typeface="Consolas" panose="020B0609020204030204" pitchFamily="49" charset="0"/>
              </a:rPr>
              <a:t>3016</a:t>
            </a:r>
            <a:r>
              <a:rPr lang="en-US" altLang="en-US" sz="2500" dirty="0" smtClean="0">
                <a:solidFill>
                  <a:srgbClr val="000000"/>
                </a:solidFill>
                <a:latin typeface="Cambria" panose="02040503050406030204" pitchFamily="18" charset="0"/>
              </a:rPr>
              <a:t>, which points to </a:t>
            </a:r>
            <a:r>
              <a:rPr lang="en-US" altLang="en-US" sz="2500" dirty="0" smtClean="0">
                <a:solidFill>
                  <a:srgbClr val="000000"/>
                </a:solidFill>
                <a:latin typeface="Consolas" panose="020B0609020204030204" pitchFamily="49" charset="0"/>
              </a:rPr>
              <a:t>v[4]</a:t>
            </a:r>
            <a:r>
              <a:rPr lang="en-US" altLang="en-US" sz="2500" dirty="0" smtClean="0">
                <a:solidFill>
                  <a:srgbClr val="000000"/>
                </a:solidFill>
                <a:latin typeface="Cambria" panose="02040503050406030204" pitchFamily="18" charset="0"/>
              </a:rPr>
              <a:t>, the statement</a:t>
            </a:r>
          </a:p>
          <a:p>
            <a:pPr lvl="2" eaLnBrk="1" hangingPunct="1">
              <a:lnSpc>
                <a:spcPct val="90000"/>
              </a:lnSpc>
            </a:pP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4</a:t>
            </a:r>
            <a:r>
              <a:rPr lang="en-US" altLang="en-US" sz="1900"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would set </a:t>
            </a:r>
            <a:r>
              <a:rPr lang="en-US" altLang="en-US" sz="2500" dirty="0" err="1" smtClean="0">
                <a:solidFill>
                  <a:srgbClr val="000000"/>
                </a:solidFill>
                <a:latin typeface="Consolas" panose="020B0609020204030204" pitchFamily="49" charset="0"/>
              </a:rPr>
              <a:t>vPtr</a:t>
            </a:r>
            <a:r>
              <a:rPr lang="en-US" altLang="en-US" sz="2500" dirty="0" smtClean="0">
                <a:solidFill>
                  <a:srgbClr val="000000"/>
                </a:solidFill>
                <a:latin typeface="Cambria" panose="02040503050406030204" pitchFamily="18" charset="0"/>
              </a:rPr>
              <a:t> back to </a:t>
            </a:r>
            <a:r>
              <a:rPr lang="en-US" altLang="en-US" sz="2500" dirty="0" smtClean="0">
                <a:solidFill>
                  <a:srgbClr val="000000"/>
                </a:solidFill>
                <a:latin typeface="Consolas" panose="020B0609020204030204" pitchFamily="49" charset="0"/>
              </a:rPr>
              <a:t>3000</a:t>
            </a:r>
            <a:r>
              <a:rPr lang="en-US" altLang="en-US" sz="2500" dirty="0" smtClean="0">
                <a:solidFill>
                  <a:srgbClr val="000000"/>
                </a:solidFill>
                <a:latin typeface="Cambria" panose="02040503050406030204" pitchFamily="18" charset="0"/>
              </a:rPr>
              <a:t>—the beginning of the array. </a:t>
            </a:r>
          </a:p>
          <a:p>
            <a:pPr eaLnBrk="1" hangingPunct="1">
              <a:lnSpc>
                <a:spcPct val="90000"/>
              </a:lnSpc>
            </a:pPr>
            <a:r>
              <a:rPr lang="en-US" altLang="en-US" sz="2500" dirty="0" smtClean="0">
                <a:solidFill>
                  <a:srgbClr val="000000"/>
                </a:solidFill>
                <a:latin typeface="Cambria" panose="02040503050406030204" pitchFamily="18" charset="0"/>
              </a:rPr>
              <a:t>If a pointer is being incremented or decremented by one, the increment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and decrement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operators can be used. </a:t>
            </a:r>
          </a:p>
          <a:p>
            <a:pPr eaLnBrk="1" hangingPunct="1">
              <a:lnSpc>
                <a:spcPct val="90000"/>
              </a:lnSpc>
            </a:pPr>
            <a:r>
              <a:rPr lang="en-US" altLang="en-US" sz="2500" dirty="0" smtClean="0">
                <a:solidFill>
                  <a:srgbClr val="000000"/>
                </a:solidFill>
                <a:latin typeface="Cambria" panose="02040503050406030204" pitchFamily="18" charset="0"/>
              </a:rPr>
              <a:t>Either of the statements</a:t>
            </a:r>
          </a:p>
          <a:p>
            <a:pPr lvl="2" eaLnBrk="1" hangingPunct="1">
              <a:lnSpc>
                <a:spcPct val="90000"/>
              </a:lnSpc>
            </a:pPr>
            <a:r>
              <a:rPr lang="en-US" altLang="en-US" sz="1900" dirty="0" smtClean="0">
                <a:solidFill>
                  <a:srgbClr val="000000"/>
                </a:solidFill>
                <a:latin typeface="Consolas" panose="020B0609020204030204" pitchFamily="49" charset="0"/>
              </a:rPr>
              <a:t>++</a:t>
            </a: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a:t>
            </a:r>
            <a:br>
              <a:rPr lang="en-US" altLang="en-US" sz="1900" dirty="0" smtClean="0">
                <a:solidFill>
                  <a:srgbClr val="000000"/>
                </a:solidFill>
                <a:latin typeface="Consolas" panose="020B0609020204030204" pitchFamily="49" charset="0"/>
              </a:rPr>
            </a:b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increments the pointer to point to the </a:t>
            </a:r>
            <a:r>
              <a:rPr lang="en-US" altLang="en-US" sz="2500" i="1" dirty="0" smtClean="0">
                <a:solidFill>
                  <a:srgbClr val="000000"/>
                </a:solidFill>
                <a:latin typeface="Cambria" panose="02040503050406030204" pitchFamily="18" charset="0"/>
              </a:rPr>
              <a:t>next</a:t>
            </a:r>
            <a:r>
              <a:rPr lang="en-US" altLang="en-US" sz="2500" dirty="0" smtClean="0">
                <a:solidFill>
                  <a:srgbClr val="000000"/>
                </a:solidFill>
                <a:latin typeface="Cambria" panose="02040503050406030204" pitchFamily="18" charset="0"/>
              </a:rPr>
              <a:t> location in the array. </a:t>
            </a:r>
          </a:p>
        </p:txBody>
      </p:sp>
      <p:sp>
        <p:nvSpPr>
          <p:cNvPr id="1198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4714335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981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Either of the statements</a:t>
            </a:r>
          </a:p>
          <a:p>
            <a:pPr lvl="2" eaLnBrk="1" hangingPunct="1"/>
            <a:r>
              <a:rPr lang="en-US" altLang="en-US" dirty="0" smtClean="0">
                <a:solidFill>
                  <a:srgbClr val="000000"/>
                </a:solidFill>
                <a:latin typeface="Consolas" panose="020B0609020204030204" pitchFamily="49" charset="0"/>
              </a:rPr>
              <a:t>--</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onsolas" panose="020B0609020204030204" pitchFamily="49" charset="0"/>
              </a:rPr>
              <a:t>;</a:t>
            </a:r>
            <a:br>
              <a:rPr lang="en-US" altLang="en-US" dirty="0" smtClean="0">
                <a:solidFill>
                  <a:srgbClr val="000000"/>
                </a:solidFill>
                <a:latin typeface="Consolas" panose="020B0609020204030204" pitchFamily="49" charset="0"/>
              </a:rPr>
            </a:b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decrements the pointer to point to the </a:t>
            </a:r>
            <a:r>
              <a:rPr lang="en-US" altLang="en-US" i="1" dirty="0" smtClean="0">
                <a:solidFill>
                  <a:srgbClr val="000000"/>
                </a:solidFill>
                <a:latin typeface="Cambria" panose="02040503050406030204" pitchFamily="18" charset="0"/>
              </a:rPr>
              <a:t>previous</a:t>
            </a:r>
            <a:r>
              <a:rPr lang="en-US" altLang="en-US" dirty="0" smtClean="0">
                <a:solidFill>
                  <a:srgbClr val="000000"/>
                </a:solidFill>
                <a:latin typeface="Cambria" panose="02040503050406030204" pitchFamily="18" charset="0"/>
              </a:rPr>
              <a:t> element of the array.</a:t>
            </a:r>
          </a:p>
          <a:p>
            <a:pPr eaLnBrk="1" hangingPunct="1"/>
            <a:r>
              <a:rPr lang="en-US" altLang="en-US" dirty="0" smtClean="0">
                <a:solidFill>
                  <a:srgbClr val="000000"/>
                </a:solidFill>
                <a:latin typeface="Cambria" panose="02040503050406030204" pitchFamily="18" charset="0"/>
              </a:rPr>
              <a:t>Pointer variables may be subtracted from one another. </a:t>
            </a:r>
          </a:p>
        </p:txBody>
      </p:sp>
      <p:sp>
        <p:nvSpPr>
          <p:cNvPr id="1208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8586828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083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For example, if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contains the location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v2Ptr</a:t>
            </a:r>
            <a:r>
              <a:rPr lang="en-US" altLang="en-US" dirty="0" smtClean="0">
                <a:solidFill>
                  <a:srgbClr val="000000"/>
                </a:solidFill>
                <a:latin typeface="Cambria" panose="02040503050406030204" pitchFamily="18" charset="0"/>
              </a:rPr>
              <a:t> contains the address </a:t>
            </a:r>
            <a:r>
              <a:rPr lang="en-US" altLang="en-US" dirty="0" smtClean="0">
                <a:solidFill>
                  <a:srgbClr val="000000"/>
                </a:solidFill>
                <a:latin typeface="Consolas" panose="020B0609020204030204" pitchFamily="49" charset="0"/>
              </a:rPr>
              <a:t>3008</a:t>
            </a:r>
            <a:r>
              <a:rPr lang="en-US" altLang="en-US" dirty="0" smtClean="0">
                <a:solidFill>
                  <a:srgbClr val="000000"/>
                </a:solidFill>
                <a:latin typeface="Cambria" panose="02040503050406030204" pitchFamily="18" charset="0"/>
              </a:rPr>
              <a:t>, the statement</a:t>
            </a:r>
          </a:p>
          <a:p>
            <a:pPr lvl="2" eaLnBrk="1" hangingPunct="1"/>
            <a:r>
              <a:rPr lang="en-US" altLang="en-US" dirty="0" smtClean="0">
                <a:solidFill>
                  <a:srgbClr val="000000"/>
                </a:solidFill>
                <a:latin typeface="Consolas" panose="020B0609020204030204" pitchFamily="49" charset="0"/>
              </a:rPr>
              <a:t>x = v2Ptr -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would assign to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the </a:t>
            </a:r>
            <a:r>
              <a:rPr lang="en-US" altLang="en-US" i="1" dirty="0" smtClean="0">
                <a:solidFill>
                  <a:srgbClr val="000000"/>
                </a:solidFill>
                <a:latin typeface="Cambria" panose="02040503050406030204" pitchFamily="18" charset="0"/>
              </a:rPr>
              <a:t>number of array elements </a:t>
            </a:r>
            <a:r>
              <a:rPr lang="en-US" altLang="en-US" dirty="0" smtClean="0">
                <a:solidFill>
                  <a:srgbClr val="000000"/>
                </a:solidFill>
                <a:latin typeface="Cambria" panose="02040503050406030204" pitchFamily="18" charset="0"/>
              </a:rPr>
              <a:t>from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to </a:t>
            </a:r>
            <a:r>
              <a:rPr lang="en-US" altLang="en-US" dirty="0" smtClean="0">
                <a:solidFill>
                  <a:srgbClr val="000000"/>
                </a:solidFill>
                <a:latin typeface="Consolas" panose="020B0609020204030204" pitchFamily="49" charset="0"/>
              </a:rPr>
              <a:t>v2Ptr</a:t>
            </a:r>
            <a:r>
              <a:rPr lang="en-US" altLang="en-US" dirty="0" smtClean="0">
                <a:solidFill>
                  <a:srgbClr val="000000"/>
                </a:solidFill>
                <a:latin typeface="Cambria" panose="02040503050406030204" pitchFamily="18" charset="0"/>
              </a:rPr>
              <a:t>, in this case </a:t>
            </a:r>
            <a:r>
              <a:rPr lang="en-US" altLang="en-US" dirty="0" smtClean="0">
                <a:solidFill>
                  <a:srgbClr val="000000"/>
                </a:solidFill>
                <a:latin typeface="Consolas" panose="020B0609020204030204" pitchFamily="49" charset="0"/>
              </a:rPr>
              <a:t>2</a:t>
            </a:r>
            <a:r>
              <a:rPr lang="en-US" altLang="en-US" dirty="0" smtClean="0">
                <a:solidFill>
                  <a:srgbClr val="000000"/>
                </a:solidFill>
                <a:latin typeface="Cambria" panose="02040503050406030204" pitchFamily="18" charset="0"/>
              </a:rPr>
              <a:t> (not 8). </a:t>
            </a:r>
          </a:p>
          <a:p>
            <a:pPr eaLnBrk="1" hangingPunct="1"/>
            <a:r>
              <a:rPr lang="en-US" altLang="en-US" dirty="0" smtClean="0">
                <a:solidFill>
                  <a:srgbClr val="000000"/>
                </a:solidFill>
                <a:latin typeface="Cambria" panose="02040503050406030204" pitchFamily="18" charset="0"/>
              </a:rPr>
              <a:t>Pointer arithmetic is undefined unless performed on an array. </a:t>
            </a:r>
          </a:p>
          <a:p>
            <a:pPr eaLnBrk="1" hangingPunct="1"/>
            <a:r>
              <a:rPr lang="en-US" altLang="en-US" dirty="0" smtClean="0">
                <a:solidFill>
                  <a:srgbClr val="000000"/>
                </a:solidFill>
                <a:latin typeface="Cambria" panose="02040503050406030204" pitchFamily="18" charset="0"/>
              </a:rPr>
              <a:t>We cannot assume that two variables of the same type are stored contiguously in memory unless they’re adjacent elements of an array.</a:t>
            </a:r>
          </a:p>
        </p:txBody>
      </p:sp>
      <p:sp>
        <p:nvSpPr>
          <p:cNvPr id="1218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702253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5818855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839554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1539227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493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A pointer can be assigned to another pointer if both have the same type. </a:t>
            </a:r>
          </a:p>
          <a:p>
            <a:pPr eaLnBrk="1" hangingPunct="1"/>
            <a:r>
              <a:rPr lang="en-US" altLang="en-US" dirty="0" smtClean="0">
                <a:solidFill>
                  <a:srgbClr val="000000"/>
                </a:solidFill>
                <a:latin typeface="Cambria" panose="02040503050406030204" pitchFamily="18" charset="0"/>
              </a:rPr>
              <a:t>The exception to this rule is the </a:t>
            </a:r>
            <a:r>
              <a:rPr lang="en-US" altLang="en-US" dirty="0" smtClean="0">
                <a:solidFill>
                  <a:srgbClr val="0000FF"/>
                </a:solidFill>
                <a:latin typeface="Cambria" panose="02040503050406030204" pitchFamily="18" charset="0"/>
              </a:rPr>
              <a:t>pointer to void</a:t>
            </a:r>
            <a:r>
              <a:rPr lang="en-US" altLang="en-US" dirty="0" smtClean="0">
                <a:solidFill>
                  <a:srgbClr val="000000"/>
                </a:solidFill>
                <a:latin typeface="Cambria" panose="02040503050406030204" pitchFamily="18" charset="0"/>
              </a:rPr>
              <a:t> (i.e., </a:t>
            </a:r>
            <a:r>
              <a:rPr lang="en-US" altLang="en-US" dirty="0" smtClean="0">
                <a:solidFill>
                  <a:srgbClr val="0000FF"/>
                </a:solidFill>
                <a:latin typeface="Consolas" panose="020B0609020204030204" pitchFamily="49" charset="0"/>
              </a:rPr>
              <a:t>void</a:t>
            </a:r>
            <a:r>
              <a:rPr lang="en-US" altLang="en-US" dirty="0" smtClean="0">
                <a:solidFill>
                  <a:srgbClr val="000000"/>
                </a:solidFill>
                <a:latin typeface="Cambria" panose="02040503050406030204" pitchFamily="18" charset="0"/>
              </a:rPr>
              <a:t> </a:t>
            </a:r>
            <a:r>
              <a:rPr lang="en-US" altLang="en-US" dirty="0" smtClean="0">
                <a:solidFill>
                  <a:srgbClr val="0000FF"/>
                </a:solidFill>
                <a:latin typeface="Consolas" panose="020B0609020204030204" pitchFamily="49" charset="0"/>
              </a:rPr>
              <a:t>*</a:t>
            </a:r>
            <a:r>
              <a:rPr lang="en-US" altLang="en-US" dirty="0" smtClean="0">
                <a:solidFill>
                  <a:srgbClr val="000000"/>
                </a:solidFill>
                <a:latin typeface="Cambria" panose="02040503050406030204" pitchFamily="18" charset="0"/>
              </a:rPr>
              <a:t>), which is a generic pointer that can represent </a:t>
            </a:r>
            <a:r>
              <a:rPr lang="en-US" altLang="en-US" i="1" dirty="0" smtClean="0">
                <a:solidFill>
                  <a:srgbClr val="000000"/>
                </a:solidFill>
                <a:latin typeface="Cambria" panose="02040503050406030204" pitchFamily="18" charset="0"/>
              </a:rPr>
              <a:t>any</a:t>
            </a:r>
            <a:r>
              <a:rPr lang="en-US" altLang="en-US" dirty="0" smtClean="0">
                <a:solidFill>
                  <a:srgbClr val="000000"/>
                </a:solidFill>
                <a:latin typeface="Cambria" panose="02040503050406030204" pitchFamily="18" charset="0"/>
              </a:rPr>
              <a:t> pointer type. </a:t>
            </a:r>
          </a:p>
          <a:p>
            <a:pPr eaLnBrk="1" hangingPunct="1"/>
            <a:r>
              <a:rPr lang="en-US" altLang="en-US" dirty="0" smtClean="0">
                <a:solidFill>
                  <a:srgbClr val="000000"/>
                </a:solidFill>
                <a:latin typeface="Cambria" panose="02040503050406030204" pitchFamily="18" charset="0"/>
              </a:rPr>
              <a:t>All pointer types can be assigned 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and 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can be assigned a pointer of any type. </a:t>
            </a:r>
          </a:p>
          <a:p>
            <a:pPr eaLnBrk="1" hangingPunct="1"/>
            <a:r>
              <a:rPr lang="en-US" altLang="en-US" dirty="0" smtClean="0">
                <a:solidFill>
                  <a:srgbClr val="000000"/>
                </a:solidFill>
                <a:latin typeface="Cambria" panose="02040503050406030204" pitchFamily="18" charset="0"/>
              </a:rPr>
              <a:t>In both cases, a cast operation is not required. </a:t>
            </a:r>
          </a:p>
          <a:p>
            <a:pPr eaLnBrk="1" hangingPunct="1"/>
            <a:r>
              <a:rPr lang="en-US" altLang="en-US" dirty="0" smtClean="0">
                <a:solidFill>
                  <a:srgbClr val="000000"/>
                </a:solidFill>
                <a:latin typeface="Cambria" panose="02040503050406030204" pitchFamily="18" charset="0"/>
              </a:rPr>
              <a:t>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cannot</a:t>
            </a:r>
            <a:r>
              <a:rPr lang="en-US" altLang="en-US" dirty="0" smtClean="0">
                <a:solidFill>
                  <a:srgbClr val="000000"/>
                </a:solidFill>
                <a:latin typeface="Cambria" panose="02040503050406030204" pitchFamily="18" charset="0"/>
              </a:rPr>
              <a:t> be dereferenced. </a:t>
            </a:r>
          </a:p>
        </p:txBody>
      </p:sp>
      <p:sp>
        <p:nvSpPr>
          <p:cNvPr id="1259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5151439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595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Consider this: The compiler knows that a pointer to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refers to 4 bytes of memory on a machine with 4-byte integers, but 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simply contains a memory location for an </a:t>
            </a:r>
            <a:r>
              <a:rPr lang="en-US" altLang="en-US" i="1" dirty="0" smtClean="0">
                <a:solidFill>
                  <a:srgbClr val="000000"/>
                </a:solidFill>
                <a:latin typeface="Cambria" panose="02040503050406030204" pitchFamily="18" charset="0"/>
              </a:rPr>
              <a:t>unknown</a:t>
            </a:r>
            <a:r>
              <a:rPr lang="en-US" altLang="en-US" dirty="0" smtClean="0">
                <a:solidFill>
                  <a:srgbClr val="000000"/>
                </a:solidFill>
                <a:latin typeface="Cambria" panose="02040503050406030204" pitchFamily="18" charset="0"/>
              </a:rPr>
              <a:t> data type—the precise number of bytes to which the pointer refers is not known by the compiler. </a:t>
            </a:r>
          </a:p>
          <a:p>
            <a:pPr eaLnBrk="1" hangingPunct="1"/>
            <a:r>
              <a:rPr lang="en-US" altLang="en-US" dirty="0" smtClean="0">
                <a:solidFill>
                  <a:srgbClr val="000000"/>
                </a:solidFill>
                <a:latin typeface="Cambria" panose="02040503050406030204" pitchFamily="18" charset="0"/>
              </a:rPr>
              <a:t>The compiler </a:t>
            </a:r>
            <a:r>
              <a:rPr lang="en-US" altLang="en-US" i="1" dirty="0" smtClean="0">
                <a:solidFill>
                  <a:srgbClr val="000000"/>
                </a:solidFill>
                <a:latin typeface="Cambria" panose="02040503050406030204" pitchFamily="18" charset="0"/>
              </a:rPr>
              <a:t>must</a:t>
            </a:r>
            <a:r>
              <a:rPr lang="en-US" altLang="en-US" dirty="0" smtClean="0">
                <a:solidFill>
                  <a:srgbClr val="000000"/>
                </a:solidFill>
                <a:latin typeface="Cambria" panose="02040503050406030204" pitchFamily="18" charset="0"/>
              </a:rPr>
              <a:t> know the data type to determine the number of bytes to be dereferenced for a particular pointer.</a:t>
            </a:r>
          </a:p>
        </p:txBody>
      </p:sp>
      <p:sp>
        <p:nvSpPr>
          <p:cNvPr id="1269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5167256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0740176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0448816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6977290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9027"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Pointers can be compared using equality and relational operators, but such comparisons are meaningless unless the pointers point to elements of the </a:t>
            </a:r>
            <a:r>
              <a:rPr lang="en-US" altLang="en-US" i="1" dirty="0" smtClean="0">
                <a:solidFill>
                  <a:srgbClr val="000000"/>
                </a:solidFill>
                <a:latin typeface="Cambria" panose="02040503050406030204" pitchFamily="18" charset="0"/>
              </a:rPr>
              <a:t>same</a:t>
            </a:r>
            <a:r>
              <a:rPr lang="en-US" altLang="en-US" dirty="0" smtClean="0">
                <a:solidFill>
                  <a:srgbClr val="000000"/>
                </a:solidFill>
                <a:latin typeface="Cambria" panose="02040503050406030204" pitchFamily="18" charset="0"/>
              </a:rPr>
              <a:t> array. </a:t>
            </a:r>
          </a:p>
          <a:p>
            <a:pPr eaLnBrk="1" hangingPunct="1">
              <a:lnSpc>
                <a:spcPct val="90000"/>
              </a:lnSpc>
            </a:pPr>
            <a:r>
              <a:rPr lang="en-US" altLang="en-US" dirty="0" smtClean="0">
                <a:solidFill>
                  <a:srgbClr val="000000"/>
                </a:solidFill>
                <a:latin typeface="Cambria" panose="02040503050406030204" pitchFamily="18" charset="0"/>
              </a:rPr>
              <a:t>Pointer comparisons compare the addresses stored in the pointers. </a:t>
            </a:r>
          </a:p>
          <a:p>
            <a:pPr eaLnBrk="1" hangingPunct="1">
              <a:lnSpc>
                <a:spcPct val="90000"/>
              </a:lnSpc>
            </a:pPr>
            <a:r>
              <a:rPr lang="en-US" altLang="en-US" dirty="0" smtClean="0">
                <a:solidFill>
                  <a:srgbClr val="000000"/>
                </a:solidFill>
                <a:latin typeface="Cambria" panose="02040503050406030204" pitchFamily="18" charset="0"/>
              </a:rPr>
              <a:t>A comparison of two pointers pointing to elements in the same array could show, for example, that one pointer points to a higher-numbered element of the array than the other pointer does. </a:t>
            </a:r>
          </a:p>
          <a:p>
            <a:pPr eaLnBrk="1" hangingPunct="1">
              <a:lnSpc>
                <a:spcPct val="90000"/>
              </a:lnSpc>
            </a:pPr>
            <a:r>
              <a:rPr lang="en-US" altLang="en-US" dirty="0" smtClean="0">
                <a:solidFill>
                  <a:srgbClr val="000000"/>
                </a:solidFill>
                <a:latin typeface="Cambria" panose="02040503050406030204" pitchFamily="18" charset="0"/>
              </a:rPr>
              <a:t>A common use of pointer comparison is determining whether a pointer is </a:t>
            </a:r>
            <a:r>
              <a:rPr lang="en-US" altLang="en-US" dirty="0" smtClean="0">
                <a:solidFill>
                  <a:srgbClr val="000000"/>
                </a:solidFill>
                <a:latin typeface="Consolas" panose="020B0609020204030204" pitchFamily="49" charset="0"/>
              </a:rPr>
              <a:t>NULL</a:t>
            </a:r>
            <a:r>
              <a:rPr lang="en-US" altLang="en-US" dirty="0" smtClean="0">
                <a:solidFill>
                  <a:srgbClr val="000000"/>
                </a:solidFill>
                <a:latin typeface="Cambria" panose="02040503050406030204" pitchFamily="18" charset="0"/>
              </a:rPr>
              <a:t>. </a:t>
            </a:r>
          </a:p>
        </p:txBody>
      </p:sp>
      <p:sp>
        <p:nvSpPr>
          <p:cNvPr id="1300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94655881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a:t>
            </a:r>
          </a:p>
        </p:txBody>
      </p:sp>
      <p:sp>
        <p:nvSpPr>
          <p:cNvPr id="130051"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Arrays and pointers are intimately related in C and often may be used interchangeably. </a:t>
            </a:r>
          </a:p>
          <a:p>
            <a:pPr eaLnBrk="1" hangingPunct="1"/>
            <a:r>
              <a:rPr lang="en-US" altLang="en-US" sz="2500" dirty="0" smtClean="0">
                <a:solidFill>
                  <a:srgbClr val="000000"/>
                </a:solidFill>
                <a:latin typeface="Cambria" panose="02040503050406030204" pitchFamily="18" charset="0"/>
              </a:rPr>
              <a:t>An </a:t>
            </a:r>
            <a:r>
              <a:rPr lang="en-US" altLang="en-US" sz="2500" i="1" dirty="0" smtClean="0">
                <a:solidFill>
                  <a:srgbClr val="000000"/>
                </a:solidFill>
                <a:latin typeface="Cambria" panose="02040503050406030204" pitchFamily="18" charset="0"/>
              </a:rPr>
              <a:t>array name </a:t>
            </a:r>
            <a:r>
              <a:rPr lang="en-US" altLang="en-US" sz="2500" dirty="0" smtClean="0">
                <a:solidFill>
                  <a:srgbClr val="000000"/>
                </a:solidFill>
                <a:latin typeface="Cambria" panose="02040503050406030204" pitchFamily="18" charset="0"/>
              </a:rPr>
              <a:t>can be thought of as a constant pointer. </a:t>
            </a:r>
          </a:p>
          <a:p>
            <a:pPr eaLnBrk="1" hangingPunct="1"/>
            <a:r>
              <a:rPr lang="en-US" altLang="en-US" sz="2500" dirty="0" smtClean="0">
                <a:solidFill>
                  <a:srgbClr val="000000"/>
                </a:solidFill>
                <a:latin typeface="Cambria" panose="02040503050406030204" pitchFamily="18" charset="0"/>
              </a:rPr>
              <a:t>Pointers can be used to do any operation involving array indexing. </a:t>
            </a:r>
          </a:p>
          <a:p>
            <a:pPr eaLnBrk="1" hangingPunct="1"/>
            <a:r>
              <a:rPr lang="en-US" altLang="en-US" sz="2500" dirty="0" smtClean="0">
                <a:solidFill>
                  <a:srgbClr val="000000"/>
                </a:solidFill>
                <a:latin typeface="Cambria" panose="02040503050406030204" pitchFamily="18" charset="0"/>
              </a:rPr>
              <a:t>Assume that integer array </a:t>
            </a:r>
            <a:r>
              <a:rPr lang="en-US" altLang="en-US" sz="2500" dirty="0" smtClean="0">
                <a:solidFill>
                  <a:srgbClr val="000000"/>
                </a:solidFill>
                <a:latin typeface="Consolas" panose="020B0609020204030204" pitchFamily="49" charset="0"/>
              </a:rPr>
              <a:t>b[5]</a:t>
            </a:r>
            <a:r>
              <a:rPr lang="en-US" altLang="en-US" sz="2500" dirty="0" smtClean="0">
                <a:solidFill>
                  <a:srgbClr val="000000"/>
                </a:solidFill>
                <a:latin typeface="Cambria" panose="02040503050406030204" pitchFamily="18" charset="0"/>
              </a:rPr>
              <a:t> and integer pointer variable </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have been defined. </a:t>
            </a:r>
          </a:p>
          <a:p>
            <a:pPr eaLnBrk="1" hangingPunct="1"/>
            <a:r>
              <a:rPr lang="en-US" altLang="en-US" sz="2500" dirty="0" smtClean="0">
                <a:solidFill>
                  <a:srgbClr val="000000"/>
                </a:solidFill>
                <a:latin typeface="Cambria" panose="02040503050406030204" pitchFamily="18" charset="0"/>
              </a:rPr>
              <a:t>Because the array name (without an index) is a pointer to the first element of the array, we can set </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equal to the address of the first element in array </a:t>
            </a:r>
            <a:r>
              <a:rPr lang="en-US" altLang="en-US" sz="2500" dirty="0" smtClean="0">
                <a:solidFill>
                  <a:srgbClr val="000000"/>
                </a:solidFill>
                <a:latin typeface="Consolas" panose="020B0609020204030204" pitchFamily="49" charset="0"/>
              </a:rPr>
              <a:t>b</a:t>
            </a:r>
            <a:r>
              <a:rPr lang="en-US" altLang="en-US" sz="2500" dirty="0" smtClean="0">
                <a:solidFill>
                  <a:srgbClr val="000000"/>
                </a:solidFill>
                <a:latin typeface="Cambria" panose="02040503050406030204" pitchFamily="18" charset="0"/>
              </a:rPr>
              <a:t> with the statement </a:t>
            </a:r>
          </a:p>
          <a:p>
            <a:pPr lvl="2" eaLnBrk="1" hangingPunct="1"/>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b;</a:t>
            </a:r>
          </a:p>
        </p:txBody>
      </p:sp>
      <p:sp>
        <p:nvSpPr>
          <p:cNvPr id="1310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68362096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107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This statement is equivalent to taking the address of the array’s first element as follows:</a:t>
            </a:r>
          </a:p>
          <a:p>
            <a:pPr lvl="2" eaLnBrk="1" hangingPunct="1">
              <a:lnSpc>
                <a:spcPct val="80000"/>
              </a:lnSpc>
            </a:pPr>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&amp;b[</a:t>
            </a:r>
            <a:r>
              <a:rPr lang="en-US" altLang="en-US" sz="1900" b="1" dirty="0" smtClean="0">
                <a:solidFill>
                  <a:srgbClr val="128AFF"/>
                </a:solidFill>
                <a:latin typeface="Consolas" panose="020B0609020204030204" pitchFamily="49" charset="0"/>
              </a:rPr>
              <a:t>0</a:t>
            </a:r>
            <a:r>
              <a:rPr lang="en-US" altLang="en-US" sz="1900" b="1" dirty="0" smtClean="0">
                <a:solidFill>
                  <a:srgbClr val="000000"/>
                </a:solidFill>
                <a:latin typeface="Consolas" panose="020B0609020204030204" pitchFamily="49" charset="0"/>
              </a:rPr>
              <a:t>];</a:t>
            </a:r>
          </a:p>
          <a:p>
            <a:pPr eaLnBrk="1" hangingPunct="1">
              <a:lnSpc>
                <a:spcPct val="80000"/>
              </a:lnSpc>
            </a:pPr>
            <a:r>
              <a:rPr lang="en-US" altLang="en-US" sz="2500" dirty="0" smtClean="0">
                <a:solidFill>
                  <a:srgbClr val="000000"/>
                </a:solidFill>
                <a:latin typeface="Cambria" panose="02040503050406030204" pitchFamily="18" charset="0"/>
              </a:rPr>
              <a:t>Array element </a:t>
            </a:r>
            <a:r>
              <a:rPr lang="en-US" altLang="en-US" sz="2500" dirty="0" smtClean="0">
                <a:solidFill>
                  <a:srgbClr val="000000"/>
                </a:solidFill>
                <a:latin typeface="Consolas" panose="020B0609020204030204" pitchFamily="49" charset="0"/>
              </a:rPr>
              <a:t>b[3]</a:t>
            </a:r>
            <a:r>
              <a:rPr lang="en-US" altLang="en-US" sz="2500" dirty="0" smtClean="0">
                <a:solidFill>
                  <a:srgbClr val="000000"/>
                </a:solidFill>
                <a:latin typeface="Cambria" panose="02040503050406030204" pitchFamily="18" charset="0"/>
              </a:rPr>
              <a:t> can alternatively be referenced with the pointer expression</a:t>
            </a:r>
          </a:p>
          <a:p>
            <a:pPr lvl="2" eaLnBrk="1" hangingPunct="1">
              <a:lnSpc>
                <a:spcPct val="80000"/>
              </a:lnSpc>
            </a:pPr>
            <a:r>
              <a:rPr lang="en-US" altLang="en-US" sz="1900" dirty="0" smtClean="0">
                <a:solidFill>
                  <a:srgbClr val="000000"/>
                </a:solidFill>
                <a:latin typeface="Consolas" panose="020B0609020204030204" pitchFamily="49" charset="0"/>
              </a:rPr>
              <a:t>*(</a:t>
            </a:r>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a:t>
            </a:r>
          </a:p>
          <a:p>
            <a:pPr eaLnBrk="1" hangingPunct="1">
              <a:lnSpc>
                <a:spcPct val="8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in the expression is the </a:t>
            </a:r>
            <a:r>
              <a:rPr lang="en-US" altLang="en-US" sz="2500" dirty="0" smtClean="0">
                <a:solidFill>
                  <a:srgbClr val="0000FF"/>
                </a:solidFill>
                <a:latin typeface="Cambria" panose="02040503050406030204" pitchFamily="18" charset="0"/>
              </a:rPr>
              <a:t>offset</a:t>
            </a:r>
            <a:r>
              <a:rPr lang="en-US" altLang="en-US" sz="2500" dirty="0" smtClean="0">
                <a:solidFill>
                  <a:srgbClr val="000000"/>
                </a:solidFill>
                <a:latin typeface="Cambria" panose="02040503050406030204" pitchFamily="18" charset="0"/>
              </a:rPr>
              <a:t> to the pointer. </a:t>
            </a:r>
          </a:p>
          <a:p>
            <a:pPr eaLnBrk="1" hangingPunct="1">
              <a:lnSpc>
                <a:spcPct val="80000"/>
              </a:lnSpc>
            </a:pPr>
            <a:r>
              <a:rPr lang="en-US" altLang="en-US" sz="2500" dirty="0" smtClean="0">
                <a:solidFill>
                  <a:srgbClr val="000000"/>
                </a:solidFill>
                <a:latin typeface="Cambria" panose="02040503050406030204" pitchFamily="18" charset="0"/>
              </a:rPr>
              <a:t>When the pointer points to the array’s first element, the offset indicates which array element should be referenced, and the offset value is identical to the array index. </a:t>
            </a:r>
          </a:p>
          <a:p>
            <a:pPr eaLnBrk="1" hangingPunct="1">
              <a:lnSpc>
                <a:spcPct val="80000"/>
              </a:lnSpc>
            </a:pPr>
            <a:r>
              <a:rPr lang="en-US" altLang="en-US" sz="2500" dirty="0" smtClean="0">
                <a:solidFill>
                  <a:srgbClr val="000000"/>
                </a:solidFill>
                <a:latin typeface="Cambria" panose="02040503050406030204" pitchFamily="18" charset="0"/>
              </a:rPr>
              <a:t>This notation is referred to as </a:t>
            </a:r>
            <a:r>
              <a:rPr lang="en-US" altLang="en-US" sz="2500" dirty="0" smtClean="0">
                <a:solidFill>
                  <a:srgbClr val="0000FF"/>
                </a:solidFill>
                <a:latin typeface="Cambria" panose="02040503050406030204" pitchFamily="18" charset="0"/>
              </a:rPr>
              <a:t>pointer/offset notation</a:t>
            </a:r>
            <a:r>
              <a:rPr lang="en-US" altLang="en-US" sz="2500" dirty="0" smtClean="0">
                <a:solidFill>
                  <a:srgbClr val="000000"/>
                </a:solidFill>
                <a:latin typeface="Cambria" panose="02040503050406030204" pitchFamily="18" charset="0"/>
              </a:rPr>
              <a:t>. </a:t>
            </a:r>
          </a:p>
        </p:txBody>
      </p:sp>
      <p:sp>
        <p:nvSpPr>
          <p:cNvPr id="1321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16291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19459"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Initializing and Assigning Values to Pointers</a:t>
            </a:r>
          </a:p>
          <a:p>
            <a:pPr eaLnBrk="1" hangingPunct="1">
              <a:lnSpc>
                <a:spcPct val="90000"/>
              </a:lnSpc>
              <a:defRPr/>
            </a:pPr>
            <a:r>
              <a:rPr lang="en-US" sz="2500" dirty="0" smtClean="0">
                <a:solidFill>
                  <a:srgbClr val="000000"/>
                </a:solidFill>
                <a:latin typeface="Cambria" panose="02040503050406030204" pitchFamily="18" charset="0"/>
              </a:rPr>
              <a:t>Pointers should be initialized when they’re defined or they can be assigned a value. </a:t>
            </a:r>
          </a:p>
          <a:p>
            <a:pPr eaLnBrk="1" hangingPunct="1">
              <a:lnSpc>
                <a:spcPct val="90000"/>
              </a:lnSpc>
              <a:defRPr/>
            </a:pPr>
            <a:r>
              <a:rPr lang="en-US" sz="2500" dirty="0" smtClean="0">
                <a:solidFill>
                  <a:srgbClr val="000000"/>
                </a:solidFill>
                <a:latin typeface="Cambria" panose="02040503050406030204" pitchFamily="18" charset="0"/>
              </a:rPr>
              <a:t>A pointer may be initialized to </a:t>
            </a:r>
            <a:r>
              <a:rPr lang="en-US" sz="25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0</a:t>
            </a:r>
            <a:r>
              <a:rPr lang="en-US" sz="2500" dirty="0" smtClean="0">
                <a:solidFill>
                  <a:srgbClr val="000000"/>
                </a:solidFill>
                <a:latin typeface="Cambria" panose="02040503050406030204" pitchFamily="18" charset="0"/>
              </a:rPr>
              <a:t> or an address. </a:t>
            </a:r>
          </a:p>
          <a:p>
            <a:pPr eaLnBrk="1" hangingPunct="1">
              <a:lnSpc>
                <a:spcPct val="90000"/>
              </a:lnSpc>
              <a:defRPr/>
            </a:pPr>
            <a:r>
              <a:rPr lang="en-US" sz="2500" dirty="0" smtClean="0">
                <a:solidFill>
                  <a:srgbClr val="000000"/>
                </a:solidFill>
                <a:latin typeface="Cambria" panose="02040503050406030204" pitchFamily="18" charset="0"/>
              </a:rPr>
              <a:t>A pointer with the value </a:t>
            </a:r>
            <a:r>
              <a:rPr lang="en-US" sz="25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points to </a:t>
            </a:r>
            <a:r>
              <a:rPr lang="en-US" sz="2500" i="1" dirty="0" smtClean="0">
                <a:solidFill>
                  <a:srgbClr val="000000"/>
                </a:solidFill>
                <a:latin typeface="Cambria" panose="02040503050406030204" pitchFamily="18" charset="0"/>
              </a:rPr>
              <a:t>nothing</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is a </a:t>
            </a:r>
            <a:r>
              <a:rPr lang="en-US" sz="2500" i="1" dirty="0" smtClean="0">
                <a:solidFill>
                  <a:srgbClr val="000000"/>
                </a:solidFill>
                <a:latin typeface="Cambria" panose="02040503050406030204" pitchFamily="18" charset="0"/>
              </a:rPr>
              <a:t>symbolic constant </a:t>
            </a:r>
            <a:r>
              <a:rPr lang="en-US" sz="2500" dirty="0" smtClean="0">
                <a:solidFill>
                  <a:srgbClr val="000000"/>
                </a:solidFill>
                <a:latin typeface="Cambria" panose="02040503050406030204" pitchFamily="18" charset="0"/>
              </a:rPr>
              <a:t>defined in the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stddef.h</a:t>
            </a:r>
            <a:r>
              <a:rPr lang="en-US" sz="2500" dirty="0" smtClean="0">
                <a:solidFill>
                  <a:srgbClr val="000000"/>
                </a:solidFill>
                <a:latin typeface="Consolas" panose="020B0609020204030204" pitchFamily="49" charset="0"/>
              </a:rPr>
              <a:t>&gt;</a:t>
            </a:r>
            <a:r>
              <a:rPr lang="en-US" sz="2500" dirty="0" smtClean="0">
                <a:solidFill>
                  <a:srgbClr val="000000"/>
                </a:solidFill>
                <a:latin typeface="Cambria" panose="02040503050406030204" pitchFamily="18" charset="0"/>
              </a:rPr>
              <a:t> header (and several other headers, such as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stdio.h</a:t>
            </a:r>
            <a:r>
              <a:rPr lang="en-US" sz="2500" dirty="0" smtClean="0">
                <a:solidFill>
                  <a:srgbClr val="000000"/>
                </a:solidFill>
                <a:latin typeface="Consolas" panose="020B0609020204030204" pitchFamily="49" charset="0"/>
              </a:rPr>
              <a:t>&gt;</a:t>
            </a:r>
            <a:r>
              <a:rPr lang="en-US" sz="2500" dirty="0" smtClean="0">
                <a:solidFill>
                  <a:srgbClr val="000000"/>
                </a:solidFill>
                <a:latin typeface="Cambria" panose="02040503050406030204" pitchFamily="18" charset="0"/>
              </a:rPr>
              <a:t>). </a:t>
            </a:r>
          </a:p>
        </p:txBody>
      </p:sp>
      <p:sp>
        <p:nvSpPr>
          <p:cNvPr id="19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42282688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2099" name="Text Placeholder 2"/>
          <p:cNvSpPr>
            <a:spLocks noGrp="1"/>
          </p:cNvSpPr>
          <p:nvPr>
            <p:ph type="body" idx="1"/>
          </p:nvPr>
        </p:nvSpPr>
        <p:spPr/>
        <p:txBody>
          <a:bodyPr>
            <a:normAutofit/>
          </a:bodyPr>
          <a:lstStyle/>
          <a:p>
            <a:pPr eaLnBrk="1" hangingPunct="1">
              <a:lnSpc>
                <a:spcPct val="80000"/>
              </a:lnSpc>
            </a:pPr>
            <a:r>
              <a:rPr lang="en-US" altLang="en-US" sz="2500" dirty="0" smtClean="0">
                <a:solidFill>
                  <a:srgbClr val="000000"/>
                </a:solidFill>
                <a:latin typeface="Cambria" panose="02040503050406030204" pitchFamily="18" charset="0"/>
              </a:rPr>
              <a:t>The parentheses are necessary because the precedence of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is higher than the precedence of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Without the parentheses, the above expression would add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to the value of the expression </a:t>
            </a:r>
            <a:r>
              <a:rPr lang="en-US" altLang="en-US" sz="2500" dirty="0" smtClean="0">
                <a:solidFill>
                  <a:srgbClr val="000000"/>
                </a:solidFill>
                <a:latin typeface="Consolas" panose="020B0609020204030204" pitchFamily="49" charset="0"/>
              </a:rPr>
              <a:t>*</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(i.e.,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would be added to </a:t>
            </a:r>
            <a:r>
              <a:rPr lang="en-US" altLang="en-US" sz="2500" dirty="0" smtClean="0">
                <a:solidFill>
                  <a:srgbClr val="000000"/>
                </a:solidFill>
                <a:latin typeface="Consolas" panose="020B0609020204030204" pitchFamily="49" charset="0"/>
              </a:rPr>
              <a:t>b[0]</a:t>
            </a:r>
            <a:r>
              <a:rPr lang="en-US" altLang="en-US" sz="2500" dirty="0" smtClean="0">
                <a:solidFill>
                  <a:srgbClr val="000000"/>
                </a:solidFill>
                <a:latin typeface="Cambria" panose="02040503050406030204" pitchFamily="18" charset="0"/>
              </a:rPr>
              <a:t>, assuming </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points to the beginning of the array). </a:t>
            </a:r>
          </a:p>
          <a:p>
            <a:pPr eaLnBrk="1" hangingPunct="1">
              <a:lnSpc>
                <a:spcPct val="80000"/>
              </a:lnSpc>
            </a:pPr>
            <a:r>
              <a:rPr lang="en-US" altLang="en-US" sz="2500" dirty="0" smtClean="0">
                <a:solidFill>
                  <a:srgbClr val="000000"/>
                </a:solidFill>
                <a:latin typeface="Cambria" panose="02040503050406030204" pitchFamily="18" charset="0"/>
              </a:rPr>
              <a:t>Just as the array element can be referenced with a pointer expression, the address</a:t>
            </a:r>
          </a:p>
          <a:p>
            <a:pPr lvl="2" eaLnBrk="1" hangingPunct="1">
              <a:lnSpc>
                <a:spcPct val="80000"/>
              </a:lnSpc>
            </a:pPr>
            <a:r>
              <a:rPr lang="en-US" altLang="en-US" sz="1900" dirty="0" smtClean="0">
                <a:solidFill>
                  <a:srgbClr val="000000"/>
                </a:solidFill>
                <a:latin typeface="Consolas" panose="020B0609020204030204" pitchFamily="49" charset="0"/>
              </a:rPr>
              <a:t>&amp;b[</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a:t>
            </a:r>
          </a:p>
          <a:p>
            <a:pPr eaLnBrk="1" hangingPunct="1">
              <a:lnSpc>
                <a:spcPct val="80000"/>
              </a:lnSpc>
              <a:buFont typeface="Wingdings 3" panose="05040102010807070707" pitchFamily="18" charset="2"/>
              <a:buNone/>
            </a:pPr>
            <a:r>
              <a:rPr lang="en-US" altLang="en-US" sz="2500" dirty="0" smtClean="0">
                <a:solidFill>
                  <a:srgbClr val="000000"/>
                </a:solidFill>
                <a:latin typeface="Cambria" panose="02040503050406030204" pitchFamily="18" charset="0"/>
              </a:rPr>
              <a:t>	can be written with the pointer expression </a:t>
            </a:r>
          </a:p>
          <a:p>
            <a:pPr lvl="2" eaLnBrk="1" hangingPunct="1">
              <a:lnSpc>
                <a:spcPct val="80000"/>
              </a:lnSpc>
            </a:pPr>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3</a:t>
            </a:r>
          </a:p>
          <a:p>
            <a:pPr eaLnBrk="1" hangingPunct="1">
              <a:lnSpc>
                <a:spcPct val="80000"/>
              </a:lnSpc>
            </a:pPr>
            <a:r>
              <a:rPr lang="en-US" altLang="en-US" sz="2500" dirty="0" smtClean="0">
                <a:solidFill>
                  <a:srgbClr val="000000"/>
                </a:solidFill>
                <a:latin typeface="Cambria" panose="02040503050406030204" pitchFamily="18" charset="0"/>
              </a:rPr>
              <a:t>The array itself can be treated as a pointer and used in pointer arithmetic. </a:t>
            </a:r>
          </a:p>
        </p:txBody>
      </p:sp>
      <p:sp>
        <p:nvSpPr>
          <p:cNvPr id="1331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942377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3123"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For example, the expression</a:t>
            </a:r>
          </a:p>
          <a:p>
            <a:pPr lvl="2" eaLnBrk="1" hangingPunct="1">
              <a:lnSpc>
                <a:spcPct val="90000"/>
              </a:lnSpc>
            </a:pPr>
            <a:r>
              <a:rPr lang="en-US" altLang="en-US" dirty="0" smtClean="0">
                <a:solidFill>
                  <a:srgbClr val="000000"/>
                </a:solidFill>
                <a:latin typeface="Consolas" panose="020B0609020204030204" pitchFamily="49" charset="0"/>
              </a:rPr>
              <a:t>*(b +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latin typeface="Cambria" panose="02040503050406030204" pitchFamily="18" charset="0"/>
              </a:rPr>
              <a:t>	also refers to the array element </a:t>
            </a:r>
            <a:r>
              <a:rPr lang="en-US" altLang="en-US" dirty="0" smtClean="0">
                <a:solidFill>
                  <a:srgbClr val="000000"/>
                </a:solidFill>
                <a:latin typeface="Consolas" panose="020B0609020204030204" pitchFamily="49" charset="0"/>
              </a:rPr>
              <a:t>b[3]</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In general, all indexed array expressions can be written with a pointer and an offset. </a:t>
            </a:r>
          </a:p>
          <a:p>
            <a:pPr eaLnBrk="1" hangingPunct="1">
              <a:lnSpc>
                <a:spcPct val="90000"/>
              </a:lnSpc>
            </a:pPr>
            <a:r>
              <a:rPr lang="en-US" altLang="en-US" dirty="0" smtClean="0">
                <a:solidFill>
                  <a:srgbClr val="000000"/>
                </a:solidFill>
                <a:latin typeface="Cambria" panose="02040503050406030204" pitchFamily="18" charset="0"/>
              </a:rPr>
              <a:t>In this case, pointer/offset notation was used with the name of the array as a pointer. </a:t>
            </a:r>
          </a:p>
          <a:p>
            <a:pPr eaLnBrk="1" hangingPunct="1">
              <a:lnSpc>
                <a:spcPct val="90000"/>
              </a:lnSpc>
            </a:pPr>
            <a:r>
              <a:rPr lang="en-US" altLang="en-US" dirty="0" smtClean="0">
                <a:solidFill>
                  <a:srgbClr val="000000"/>
                </a:solidFill>
                <a:latin typeface="Cambria" panose="02040503050406030204" pitchFamily="18" charset="0"/>
              </a:rPr>
              <a:t>The preceding statement does not modify the array name in any way;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still points to the first element in the array.</a:t>
            </a:r>
          </a:p>
          <a:p>
            <a:pPr eaLnBrk="1" hangingPunct="1">
              <a:lnSpc>
                <a:spcPct val="90000"/>
              </a:lnSpc>
            </a:pPr>
            <a:r>
              <a:rPr lang="en-US" altLang="en-US" dirty="0" smtClean="0">
                <a:solidFill>
                  <a:srgbClr val="000000"/>
                </a:solidFill>
                <a:latin typeface="Cambria" panose="02040503050406030204" pitchFamily="18" charset="0"/>
              </a:rPr>
              <a:t>Pointers can be indexed like arrays. </a:t>
            </a:r>
          </a:p>
        </p:txBody>
      </p:sp>
      <p:sp>
        <p:nvSpPr>
          <p:cNvPr id="1341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47694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4147"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If </a:t>
            </a:r>
            <a:r>
              <a:rPr lang="en-US" altLang="en-US" dirty="0" err="1" smtClean="0">
                <a:solidFill>
                  <a:srgbClr val="000000"/>
                </a:solidFill>
                <a:latin typeface="Consolas" panose="020B0609020204030204" pitchFamily="49" charset="0"/>
              </a:rPr>
              <a:t>bPtr</a:t>
            </a:r>
            <a:r>
              <a:rPr lang="en-US" altLang="en-US" dirty="0" smtClean="0">
                <a:solidFill>
                  <a:srgbClr val="000000"/>
                </a:solidFill>
                <a:latin typeface="Cambria" panose="02040503050406030204" pitchFamily="18" charset="0"/>
              </a:rPr>
              <a:t> has the value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the expression</a:t>
            </a:r>
          </a:p>
          <a:p>
            <a:pPr lvl="2" eaLnBrk="1" hangingPunct="1"/>
            <a:r>
              <a:rPr lang="en-US" altLang="en-US" dirty="0" err="1" smtClean="0">
                <a:solidFill>
                  <a:srgbClr val="000000"/>
                </a:solidFill>
                <a:latin typeface="Consolas" panose="020B0609020204030204" pitchFamily="49" charset="0"/>
              </a:rPr>
              <a:t>bPtr</a:t>
            </a:r>
            <a:r>
              <a:rPr lang="en-US" altLang="en-US"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refers to the array element </a:t>
            </a:r>
            <a:r>
              <a:rPr lang="en-US" altLang="en-US" dirty="0" smtClean="0">
                <a:solidFill>
                  <a:srgbClr val="000000"/>
                </a:solidFill>
                <a:latin typeface="Consolas" panose="020B0609020204030204" pitchFamily="49" charset="0"/>
              </a:rPr>
              <a:t>b[1]</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This is referred to as </a:t>
            </a:r>
            <a:r>
              <a:rPr lang="en-US" altLang="en-US" dirty="0" smtClean="0">
                <a:solidFill>
                  <a:srgbClr val="0000FF"/>
                </a:solidFill>
                <a:latin typeface="Cambria" panose="02040503050406030204" pitchFamily="18" charset="0"/>
              </a:rPr>
              <a:t>pointer/index notation</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Remember that an array name is essentially a constant pointer; it always points to the beginning of the array. </a:t>
            </a:r>
          </a:p>
          <a:p>
            <a:pPr eaLnBrk="1" hangingPunct="1"/>
            <a:r>
              <a:rPr lang="en-US" altLang="en-US" dirty="0" smtClean="0">
                <a:solidFill>
                  <a:srgbClr val="000000"/>
                </a:solidFill>
                <a:latin typeface="Cambria" panose="02040503050406030204" pitchFamily="18" charset="0"/>
              </a:rPr>
              <a:t>Thus, the expression</a:t>
            </a:r>
          </a:p>
          <a:p>
            <a:pPr lvl="2" eaLnBrk="1" hangingPunct="1"/>
            <a:r>
              <a:rPr lang="en-US" altLang="en-US" dirty="0" smtClean="0">
                <a:solidFill>
                  <a:srgbClr val="000000"/>
                </a:solidFill>
                <a:latin typeface="Consolas" panose="020B0609020204030204" pitchFamily="49" charset="0"/>
              </a:rPr>
              <a:t>b += </a:t>
            </a:r>
            <a:r>
              <a:rPr lang="en-US" altLang="en-US" b="1" dirty="0" smtClean="0">
                <a:solidFill>
                  <a:srgbClr val="128AFF"/>
                </a:solidFill>
                <a:latin typeface="Consolas" panose="020B0609020204030204" pitchFamily="49" charset="0"/>
              </a:rPr>
              <a:t>3</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is </a:t>
            </a:r>
            <a:r>
              <a:rPr lang="en-US" altLang="en-US" i="1" dirty="0" smtClean="0">
                <a:solidFill>
                  <a:srgbClr val="000000"/>
                </a:solidFill>
                <a:latin typeface="Cambria" panose="02040503050406030204" pitchFamily="18" charset="0"/>
              </a:rPr>
              <a:t>invalid</a:t>
            </a:r>
            <a:r>
              <a:rPr lang="en-US" altLang="en-US" dirty="0" smtClean="0">
                <a:solidFill>
                  <a:srgbClr val="000000"/>
                </a:solidFill>
                <a:latin typeface="Cambria" panose="02040503050406030204" pitchFamily="18" charset="0"/>
              </a:rPr>
              <a:t> because it attempts to modify the value of the array name with pointer arithmetic.</a:t>
            </a:r>
          </a:p>
        </p:txBody>
      </p:sp>
      <p:sp>
        <p:nvSpPr>
          <p:cNvPr id="1351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43087802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6964550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619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7.20 uses the four methods we’ve discussed for referring to array elements—array indexing, pointer/offset with the array name as a pointer, </a:t>
            </a:r>
            <a:r>
              <a:rPr lang="en-US" altLang="en-US" dirty="0" smtClean="0">
                <a:solidFill>
                  <a:srgbClr val="0000FF"/>
                </a:solidFill>
                <a:latin typeface="Cambria" panose="02040503050406030204" pitchFamily="18" charset="0"/>
              </a:rPr>
              <a:t>pointer indexing</a:t>
            </a:r>
            <a:r>
              <a:rPr lang="en-US" altLang="en-US" dirty="0" smtClean="0">
                <a:solidFill>
                  <a:srgbClr val="000000"/>
                </a:solidFill>
                <a:latin typeface="Cambria" panose="02040503050406030204" pitchFamily="18" charset="0"/>
              </a:rPr>
              <a:t>, and pointer/offset with a pointer—to print the four elements of the integer array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a:t>
            </a:r>
          </a:p>
        </p:txBody>
      </p:sp>
      <p:sp>
        <p:nvSpPr>
          <p:cNvPr id="1372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5827668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7122497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5010840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5697100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1315" name="Text Placeholder 2"/>
          <p:cNvSpPr>
            <a:spLocks noGrp="1"/>
          </p:cNvSpPr>
          <p:nvPr>
            <p:ph type="body" idx="1"/>
          </p:nvPr>
        </p:nvSpPr>
        <p:spPr/>
        <p:txBody>
          <a:bodyPr>
            <a:normAutofit fontScale="85000"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String Copying with Arrays and Pointers</a:t>
            </a:r>
          </a:p>
          <a:p>
            <a:pPr eaLnBrk="1" hangingPunct="1">
              <a:defRPr/>
            </a:pPr>
            <a:r>
              <a:rPr lang="en-US" dirty="0" smtClean="0">
                <a:solidFill>
                  <a:srgbClr val="000000"/>
                </a:solidFill>
                <a:latin typeface="Cambria" panose="02040503050406030204" pitchFamily="18" charset="0"/>
              </a:rPr>
              <a:t>To further illustrate the interchangeability of arrays and pointers, let’s look at the two string-copying functions—</a:t>
            </a:r>
            <a:r>
              <a:rPr lang="en-US" dirty="0" smtClean="0">
                <a:solidFill>
                  <a:srgbClr val="000000"/>
                </a:solidFill>
                <a:latin typeface="Consolas" panose="020B0609020204030204" pitchFamily="49" charset="0"/>
              </a:rPr>
              <a:t>copy1</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copy2</a:t>
            </a:r>
            <a:r>
              <a:rPr lang="en-US" dirty="0" smtClean="0">
                <a:solidFill>
                  <a:srgbClr val="000000"/>
                </a:solidFill>
                <a:latin typeface="Cambria" panose="02040503050406030204" pitchFamily="18" charset="0"/>
              </a:rPr>
              <a:t>—in the program of Fig. 7.21. </a:t>
            </a:r>
          </a:p>
          <a:p>
            <a:pPr eaLnBrk="1" hangingPunct="1">
              <a:defRPr/>
            </a:pPr>
            <a:r>
              <a:rPr lang="en-US" dirty="0" smtClean="0">
                <a:solidFill>
                  <a:srgbClr val="000000"/>
                </a:solidFill>
                <a:latin typeface="Cambria" panose="02040503050406030204" pitchFamily="18" charset="0"/>
              </a:rPr>
              <a:t>Both functions copy a string into a character array. </a:t>
            </a:r>
          </a:p>
          <a:p>
            <a:pPr eaLnBrk="1" hangingPunct="1">
              <a:defRPr/>
            </a:pPr>
            <a:r>
              <a:rPr lang="en-US" dirty="0" smtClean="0">
                <a:solidFill>
                  <a:srgbClr val="000000"/>
                </a:solidFill>
                <a:latin typeface="Cambria" panose="02040503050406030204" pitchFamily="18" charset="0"/>
              </a:rPr>
              <a:t>After a comparison of the function prototypes for </a:t>
            </a:r>
            <a:r>
              <a:rPr lang="en-US" dirty="0" smtClean="0">
                <a:solidFill>
                  <a:srgbClr val="000000"/>
                </a:solidFill>
                <a:latin typeface="Consolas" panose="020B0609020204030204" pitchFamily="49" charset="0"/>
              </a:rPr>
              <a:t>copy1</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copy2</a:t>
            </a:r>
            <a:r>
              <a:rPr lang="en-US" dirty="0" smtClean="0">
                <a:solidFill>
                  <a:srgbClr val="000000"/>
                </a:solidFill>
                <a:latin typeface="Cambria" panose="02040503050406030204" pitchFamily="18" charset="0"/>
              </a:rPr>
              <a:t>, the functions appear identical. </a:t>
            </a:r>
          </a:p>
          <a:p>
            <a:pPr eaLnBrk="1" hangingPunct="1">
              <a:defRPr/>
            </a:pPr>
            <a:r>
              <a:rPr lang="en-US" dirty="0" smtClean="0">
                <a:solidFill>
                  <a:srgbClr val="000000"/>
                </a:solidFill>
                <a:latin typeface="Cambria" panose="02040503050406030204" pitchFamily="18" charset="0"/>
              </a:rPr>
              <a:t>They accomplish the same task; but they’re implemented differently. </a:t>
            </a:r>
          </a:p>
        </p:txBody>
      </p:sp>
      <p:sp>
        <p:nvSpPr>
          <p:cNvPr id="1413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403296941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959409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2253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Initializing a pointer to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is equivalent to initializing a pointer to </a:t>
            </a:r>
            <a:r>
              <a:rPr lang="en-US" altLang="en-US" sz="25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but </a:t>
            </a:r>
            <a:r>
              <a:rPr lang="en-US" altLang="en-US" sz="25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is preferred. </a:t>
            </a:r>
          </a:p>
          <a:p>
            <a:pPr eaLnBrk="1" hangingPunct="1">
              <a:lnSpc>
                <a:spcPct val="90000"/>
              </a:lnSpc>
            </a:pPr>
            <a:r>
              <a:rPr lang="en-US" altLang="en-US" sz="2500" dirty="0" smtClean="0">
                <a:solidFill>
                  <a:srgbClr val="000000"/>
                </a:solidFill>
                <a:latin typeface="Cambria" panose="02040503050406030204" pitchFamily="18" charset="0"/>
              </a:rPr>
              <a:t>When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is assigned, it’s first converted to a pointer of the appropriate type. </a:t>
            </a:r>
          </a:p>
          <a:p>
            <a:pPr eaLnBrk="1" hangingPunct="1">
              <a:lnSpc>
                <a:spcPct val="90000"/>
              </a:lnSpc>
            </a:pPr>
            <a:r>
              <a:rPr lang="en-US" altLang="en-US" sz="2500" dirty="0" smtClean="0">
                <a:solidFill>
                  <a:srgbClr val="000000"/>
                </a:solidFill>
                <a:latin typeface="Cambria" panose="02040503050406030204" pitchFamily="18" charset="0"/>
              </a:rPr>
              <a:t>The value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is the </a:t>
            </a:r>
            <a:r>
              <a:rPr lang="en-US" altLang="en-US" sz="2500" i="1" dirty="0" smtClean="0">
                <a:solidFill>
                  <a:srgbClr val="000000"/>
                </a:solidFill>
                <a:latin typeface="Cambria" panose="02040503050406030204" pitchFamily="18" charset="0"/>
              </a:rPr>
              <a:t>only</a:t>
            </a:r>
            <a:r>
              <a:rPr lang="en-US" altLang="en-US" sz="2500" dirty="0" smtClean="0">
                <a:solidFill>
                  <a:srgbClr val="000000"/>
                </a:solidFill>
                <a:latin typeface="Cambria" panose="02040503050406030204" pitchFamily="18" charset="0"/>
              </a:rPr>
              <a:t> integer value that can be assigned directly to a pointer variable. </a:t>
            </a:r>
          </a:p>
        </p:txBody>
      </p:sp>
      <p:sp>
        <p:nvSpPr>
          <p:cNvPr id="19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17211168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2941723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4387" name="Text Placeholder 2"/>
          <p:cNvSpPr>
            <a:spLocks noGrp="1"/>
          </p:cNvSpPr>
          <p:nvPr>
            <p:ph type="body" idx="1"/>
          </p:nvPr>
        </p:nvSpPr>
        <p:spPr/>
        <p:txBody>
          <a:bodyPr>
            <a:normAutofit/>
          </a:bodyPr>
          <a:lstStyle/>
          <a:p>
            <a:pPr eaLnBrk="1" hangingPunct="1">
              <a:lnSpc>
                <a:spcPct val="80000"/>
              </a:lnSpc>
            </a:pPr>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copy1</a:t>
            </a:r>
            <a:r>
              <a:rPr lang="en-US" altLang="en-US" sz="2500" dirty="0" smtClean="0">
                <a:solidFill>
                  <a:srgbClr val="000000"/>
                </a:solidFill>
                <a:latin typeface="Cambria" panose="02040503050406030204" pitchFamily="18" charset="0"/>
              </a:rPr>
              <a:t> uses </a:t>
            </a:r>
            <a:r>
              <a:rPr lang="en-US" altLang="en-US" sz="2500" i="1" dirty="0" smtClean="0">
                <a:solidFill>
                  <a:srgbClr val="000000"/>
                </a:solidFill>
                <a:latin typeface="Cambria" panose="02040503050406030204" pitchFamily="18" charset="0"/>
              </a:rPr>
              <a:t>array index notation </a:t>
            </a:r>
            <a:r>
              <a:rPr lang="en-US" altLang="en-US" sz="2500" dirty="0" smtClean="0">
                <a:solidFill>
                  <a:srgbClr val="000000"/>
                </a:solidFill>
                <a:latin typeface="Cambria" panose="02040503050406030204" pitchFamily="18" charset="0"/>
              </a:rPr>
              <a:t>to copy the string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to the character array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The function defines counter variable </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ambria" panose="02040503050406030204" pitchFamily="18" charset="0"/>
              </a:rPr>
              <a:t> as the </a:t>
            </a:r>
            <a:r>
              <a:rPr lang="en-US" altLang="en-US" sz="2500" smtClean="0">
                <a:solidFill>
                  <a:srgbClr val="000000"/>
                </a:solidFill>
                <a:latin typeface="Cambria" panose="02040503050406030204" pitchFamily="18" charset="0"/>
              </a:rPr>
              <a:t>array index. </a:t>
            </a:r>
            <a:endParaRPr lang="en-US" altLang="en-US" sz="2500" dirty="0" smtClean="0">
              <a:solidFill>
                <a:srgbClr val="000000"/>
              </a:solidFill>
              <a:latin typeface="Cambria" panose="02040503050406030204" pitchFamily="18" charset="0"/>
            </a:endParaRPr>
          </a:p>
          <a:p>
            <a:pPr eaLnBrk="1" hangingPunct="1">
              <a:lnSpc>
                <a:spcPct val="8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 header performs the entire copy operation—its body is the empty statement. </a:t>
            </a:r>
          </a:p>
          <a:p>
            <a:pPr eaLnBrk="1" hangingPunct="1">
              <a:lnSpc>
                <a:spcPct val="80000"/>
              </a:lnSpc>
            </a:pPr>
            <a:r>
              <a:rPr lang="en-US" altLang="en-US" sz="2500" dirty="0" smtClean="0">
                <a:solidFill>
                  <a:srgbClr val="000000"/>
                </a:solidFill>
                <a:latin typeface="Cambria" panose="02040503050406030204" pitchFamily="18" charset="0"/>
              </a:rPr>
              <a:t>The header specifies that </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ambria" panose="02040503050406030204" pitchFamily="18" charset="0"/>
              </a:rPr>
              <a:t> is initialized to zero and incremented by one on each iteration of the loop. </a:t>
            </a:r>
          </a:p>
          <a:p>
            <a:pPr eaLnBrk="1" hangingPunct="1">
              <a:lnSpc>
                <a:spcPct val="80000"/>
              </a:lnSpc>
            </a:pPr>
            <a:r>
              <a:rPr lang="en-US" altLang="en-US" sz="2500" dirty="0" smtClean="0">
                <a:solidFill>
                  <a:srgbClr val="000000"/>
                </a:solidFill>
                <a:latin typeface="Cambria" panose="02040503050406030204" pitchFamily="18" charset="0"/>
              </a:rPr>
              <a:t>The expression </a:t>
            </a:r>
            <a:r>
              <a:rPr lang="en-US" altLang="en-US" sz="2500" dirty="0" smtClean="0">
                <a:solidFill>
                  <a:srgbClr val="000000"/>
                </a:solidFill>
                <a:latin typeface="Consolas" panose="020B0609020204030204" pitchFamily="49" charset="0"/>
              </a:rPr>
              <a:t>s1[</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s2[</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copies one character from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to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When the null character is encountered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it’s assigned to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and the value of the assignment becomes the value assigned to the left operand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p:txBody>
      </p:sp>
      <p:sp>
        <p:nvSpPr>
          <p:cNvPr id="144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17535663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541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loop terminates when the null character is assigned from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to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(false).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copy2</a:t>
            </a:r>
            <a:r>
              <a:rPr lang="en-US" altLang="en-US" sz="2500" dirty="0" smtClean="0">
                <a:solidFill>
                  <a:srgbClr val="000000"/>
                </a:solidFill>
                <a:latin typeface="Cambria" panose="02040503050406030204" pitchFamily="18" charset="0"/>
              </a:rPr>
              <a:t> uses </a:t>
            </a:r>
            <a:r>
              <a:rPr lang="en-US" altLang="en-US" sz="2500" i="1" dirty="0" smtClean="0">
                <a:solidFill>
                  <a:srgbClr val="000000"/>
                </a:solidFill>
                <a:latin typeface="Cambria" panose="02040503050406030204" pitchFamily="18" charset="0"/>
              </a:rPr>
              <a:t>pointers and pointer arithmetic </a:t>
            </a:r>
            <a:r>
              <a:rPr lang="en-US" altLang="en-US" sz="2500" dirty="0" smtClean="0">
                <a:solidFill>
                  <a:srgbClr val="000000"/>
                </a:solidFill>
                <a:latin typeface="Cambria" panose="02040503050406030204" pitchFamily="18" charset="0"/>
              </a:rPr>
              <a:t>to copy the string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to the character array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Again, 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 header performs the entire copy operation. </a:t>
            </a:r>
          </a:p>
          <a:p>
            <a:pPr eaLnBrk="1" hangingPunct="1">
              <a:lnSpc>
                <a:spcPct val="90000"/>
              </a:lnSpc>
            </a:pPr>
            <a:r>
              <a:rPr lang="en-US" altLang="en-US" sz="2500" dirty="0" smtClean="0">
                <a:solidFill>
                  <a:srgbClr val="000000"/>
                </a:solidFill>
                <a:latin typeface="Cambria" panose="02040503050406030204" pitchFamily="18" charset="0"/>
              </a:rPr>
              <a:t>The header does not include any variable initialization. </a:t>
            </a:r>
          </a:p>
          <a:p>
            <a:pPr eaLnBrk="1" hangingPunct="1">
              <a:lnSpc>
                <a:spcPct val="90000"/>
              </a:lnSpc>
            </a:pPr>
            <a:r>
              <a:rPr lang="en-US" altLang="en-US" sz="2500" dirty="0" smtClean="0">
                <a:solidFill>
                  <a:srgbClr val="000000"/>
                </a:solidFill>
                <a:latin typeface="Cambria" panose="02040503050406030204" pitchFamily="18" charset="0"/>
              </a:rPr>
              <a:t>As in function </a:t>
            </a:r>
            <a:r>
              <a:rPr lang="en-US" altLang="en-US" sz="2500" dirty="0" smtClean="0">
                <a:solidFill>
                  <a:srgbClr val="000000"/>
                </a:solidFill>
                <a:latin typeface="Consolas" panose="020B0609020204030204" pitchFamily="49" charset="0"/>
              </a:rPr>
              <a:t>copy1</a:t>
            </a:r>
            <a:r>
              <a:rPr lang="en-US" altLang="en-US" sz="2500" dirty="0" smtClean="0">
                <a:solidFill>
                  <a:srgbClr val="000000"/>
                </a:solidFill>
                <a:latin typeface="Cambria" panose="02040503050406030204" pitchFamily="18" charset="0"/>
              </a:rPr>
              <a:t>, the expression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performs the copy operation. </a:t>
            </a:r>
          </a:p>
          <a:p>
            <a:pPr eaLnBrk="1" hangingPunct="1">
              <a:lnSpc>
                <a:spcPct val="90000"/>
              </a:lnSpc>
            </a:pPr>
            <a:r>
              <a:rPr lang="en-US" altLang="en-US" sz="2500" dirty="0" smtClean="0">
                <a:solidFill>
                  <a:srgbClr val="000000"/>
                </a:solidFill>
                <a:latin typeface="Cambria" panose="02040503050406030204" pitchFamily="18" charset="0"/>
              </a:rPr>
              <a:t>Pointer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is dereferenced, and the resulting character is assigned to the dereferenced pointer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p:txBody>
      </p:sp>
      <p:sp>
        <p:nvSpPr>
          <p:cNvPr id="1454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97284921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6435" name="Text Placeholder 2"/>
          <p:cNvSpPr>
            <a:spLocks noGrp="1"/>
          </p:cNvSpPr>
          <p:nvPr>
            <p:ph type="body" idx="1"/>
          </p:nvPr>
        </p:nvSpPr>
        <p:spPr/>
        <p:txBody>
          <a:bodyPr>
            <a:normAutofit fontScale="92500"/>
          </a:bodyPr>
          <a:lstStyle/>
          <a:p>
            <a:pPr eaLnBrk="1" hangingPunct="1">
              <a:lnSpc>
                <a:spcPct val="90000"/>
              </a:lnSpc>
            </a:pPr>
            <a:r>
              <a:rPr lang="en-US" altLang="en-US" sz="2500" dirty="0" smtClean="0">
                <a:solidFill>
                  <a:srgbClr val="000000"/>
                </a:solidFill>
                <a:latin typeface="Cambria" panose="02040503050406030204" pitchFamily="18" charset="0"/>
              </a:rPr>
              <a:t>After the assignment in the condition, the pointers are incremented to point to the next element of array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and the next character of string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respectively. </a:t>
            </a:r>
          </a:p>
          <a:p>
            <a:pPr eaLnBrk="1" hangingPunct="1">
              <a:lnSpc>
                <a:spcPct val="90000"/>
              </a:lnSpc>
            </a:pPr>
            <a:r>
              <a:rPr lang="en-US" altLang="en-US" sz="2500" dirty="0" smtClean="0">
                <a:solidFill>
                  <a:srgbClr val="000000"/>
                </a:solidFill>
                <a:latin typeface="Cambria" panose="02040503050406030204" pitchFamily="18" charset="0"/>
              </a:rPr>
              <a:t>When the null character is encountered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it’s assigned to the dereferenced pointer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and the loop terminates. </a:t>
            </a:r>
          </a:p>
          <a:p>
            <a:pPr eaLnBrk="1" hangingPunct="1">
              <a:lnSpc>
                <a:spcPct val="90000"/>
              </a:lnSpc>
            </a:pPr>
            <a:r>
              <a:rPr lang="en-US" altLang="en-US" sz="2500" i="1" dirty="0" smtClean="0">
                <a:solidFill>
                  <a:srgbClr val="000000"/>
                </a:solidFill>
                <a:latin typeface="Cambria" panose="02040503050406030204" pitchFamily="18" charset="0"/>
              </a:rPr>
              <a:t>The first argument to both </a:t>
            </a:r>
            <a:r>
              <a:rPr lang="en-US" altLang="en-US" sz="2500" i="1" dirty="0" smtClean="0">
                <a:solidFill>
                  <a:srgbClr val="000000"/>
                </a:solidFill>
                <a:latin typeface="Consolas" panose="020B0609020204030204" pitchFamily="49" charset="0"/>
              </a:rPr>
              <a:t>copy1</a:t>
            </a:r>
            <a:r>
              <a:rPr lang="en-US" altLang="en-US" sz="2500" i="1" dirty="0" smtClean="0">
                <a:solidFill>
                  <a:srgbClr val="000000"/>
                </a:solidFill>
                <a:latin typeface="Cambria" panose="02040503050406030204" pitchFamily="18" charset="0"/>
              </a:rPr>
              <a:t> and </a:t>
            </a:r>
            <a:r>
              <a:rPr lang="en-US" altLang="en-US" sz="2500" i="1" dirty="0" smtClean="0">
                <a:solidFill>
                  <a:srgbClr val="000000"/>
                </a:solidFill>
                <a:latin typeface="Consolas" panose="020B0609020204030204" pitchFamily="49" charset="0"/>
              </a:rPr>
              <a:t>copy2</a:t>
            </a:r>
            <a:r>
              <a:rPr lang="en-US" altLang="en-US" sz="2500" i="1" dirty="0" smtClean="0">
                <a:solidFill>
                  <a:srgbClr val="000000"/>
                </a:solidFill>
                <a:latin typeface="Cambria" panose="02040503050406030204" pitchFamily="18" charset="0"/>
              </a:rPr>
              <a:t> must be an array large enough to hold the string in the second argument. </a:t>
            </a:r>
          </a:p>
          <a:p>
            <a:pPr eaLnBrk="1" hangingPunct="1">
              <a:lnSpc>
                <a:spcPct val="90000"/>
              </a:lnSpc>
            </a:pPr>
            <a:r>
              <a:rPr lang="en-US" altLang="en-US" sz="2500" dirty="0" smtClean="0">
                <a:solidFill>
                  <a:srgbClr val="000000"/>
                </a:solidFill>
                <a:latin typeface="Cambria" panose="02040503050406030204" pitchFamily="18" charset="0"/>
              </a:rPr>
              <a:t>Otherwise, an error may occur when an attempt is made to write into a memory location that’s not part of the array. </a:t>
            </a:r>
          </a:p>
          <a:p>
            <a:pPr eaLnBrk="1" hangingPunct="1">
              <a:lnSpc>
                <a:spcPct val="90000"/>
              </a:lnSpc>
            </a:pPr>
            <a:r>
              <a:rPr lang="en-US" altLang="en-US" sz="2500" dirty="0" smtClean="0">
                <a:solidFill>
                  <a:srgbClr val="000000"/>
                </a:solidFill>
                <a:latin typeface="Cambria" panose="02040503050406030204" pitchFamily="18" charset="0"/>
              </a:rPr>
              <a:t>Also, the second parameter of each function is declared as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onsolas" panose="020B0609020204030204" pitchFamily="49" charset="0"/>
              </a:rPr>
              <a:t> char *</a:t>
            </a:r>
            <a:r>
              <a:rPr lang="en-US" altLang="en-US" sz="2500" dirty="0" smtClean="0">
                <a:solidFill>
                  <a:srgbClr val="000000"/>
                </a:solidFill>
                <a:latin typeface="Cambria" panose="02040503050406030204" pitchFamily="18" charset="0"/>
              </a:rPr>
              <a:t> (a constant string). </a:t>
            </a:r>
          </a:p>
        </p:txBody>
      </p:sp>
      <p:sp>
        <p:nvSpPr>
          <p:cNvPr id="1464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601089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745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In both functions, the second argument is copied into the first argument—characters are read from it one at a time, but the characters are </a:t>
            </a:r>
            <a:r>
              <a:rPr lang="en-US" altLang="en-US" i="1" dirty="0" smtClean="0">
                <a:solidFill>
                  <a:srgbClr val="000000"/>
                </a:solidFill>
                <a:latin typeface="Cambria" panose="02040503050406030204" pitchFamily="18" charset="0"/>
              </a:rPr>
              <a:t>never modified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Therefore, the second parameter is declared to point to a constant value so that the </a:t>
            </a:r>
            <a:r>
              <a:rPr lang="en-US" altLang="en-US" i="1" dirty="0" smtClean="0">
                <a:solidFill>
                  <a:srgbClr val="000000"/>
                </a:solidFill>
                <a:latin typeface="Cambria" panose="02040503050406030204" pitchFamily="18" charset="0"/>
              </a:rPr>
              <a:t>principle of least privilege </a:t>
            </a:r>
            <a:r>
              <a:rPr lang="en-US" altLang="en-US" dirty="0" smtClean="0">
                <a:solidFill>
                  <a:srgbClr val="000000"/>
                </a:solidFill>
                <a:latin typeface="Cambria" panose="02040503050406030204" pitchFamily="18" charset="0"/>
              </a:rPr>
              <a:t>is enforced—neither function requires the capability of modifying the second argument, so neither function is provided with that capability.</a:t>
            </a:r>
          </a:p>
        </p:txBody>
      </p:sp>
      <p:sp>
        <p:nvSpPr>
          <p:cNvPr id="147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42193959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7.10  </a:t>
            </a:r>
            <a:r>
              <a:rPr lang="en-US" dirty="0" smtClean="0">
                <a:solidFill>
                  <a:srgbClr val="3380E6"/>
                </a:solidFill>
                <a:latin typeface="Calibri" panose="020F0502020204030204" pitchFamily="34" charset="0"/>
              </a:rPr>
              <a:t>Arrays of Pointers</a:t>
            </a:r>
          </a:p>
        </p:txBody>
      </p:sp>
      <p:sp>
        <p:nvSpPr>
          <p:cNvPr id="14848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Arrays may contain pointers. </a:t>
            </a:r>
          </a:p>
          <a:p>
            <a:pPr eaLnBrk="1" hangingPunct="1">
              <a:lnSpc>
                <a:spcPct val="90000"/>
              </a:lnSpc>
            </a:pPr>
            <a:r>
              <a:rPr lang="en-US" altLang="en-US" dirty="0" smtClean="0">
                <a:solidFill>
                  <a:srgbClr val="000000"/>
                </a:solidFill>
                <a:latin typeface="Cambria" panose="02040503050406030204" pitchFamily="18" charset="0"/>
              </a:rPr>
              <a:t>A common use of an </a:t>
            </a:r>
            <a:r>
              <a:rPr lang="en-US" altLang="en-US" dirty="0" smtClean="0">
                <a:solidFill>
                  <a:srgbClr val="0000FF"/>
                </a:solidFill>
                <a:latin typeface="Cambria" panose="02040503050406030204" pitchFamily="18" charset="0"/>
              </a:rPr>
              <a:t>array of pointers</a:t>
            </a:r>
            <a:r>
              <a:rPr lang="en-US" altLang="en-US" dirty="0" smtClean="0">
                <a:solidFill>
                  <a:srgbClr val="000000"/>
                </a:solidFill>
                <a:latin typeface="Cambria" panose="02040503050406030204" pitchFamily="18" charset="0"/>
              </a:rPr>
              <a:t> is to form an </a:t>
            </a:r>
            <a:r>
              <a:rPr lang="en-US" altLang="en-US" dirty="0" smtClean="0">
                <a:solidFill>
                  <a:srgbClr val="0000FF"/>
                </a:solidFill>
                <a:latin typeface="Cambria" panose="02040503050406030204" pitchFamily="18" charset="0"/>
              </a:rPr>
              <a:t>array of strings</a:t>
            </a:r>
            <a:r>
              <a:rPr lang="en-US" altLang="en-US" dirty="0" smtClean="0">
                <a:solidFill>
                  <a:srgbClr val="000000"/>
                </a:solidFill>
                <a:latin typeface="Cambria" panose="02040503050406030204" pitchFamily="18" charset="0"/>
              </a:rPr>
              <a:t>, referred to simply as a </a:t>
            </a:r>
            <a:r>
              <a:rPr lang="en-US" altLang="en-US" dirty="0" smtClean="0">
                <a:solidFill>
                  <a:srgbClr val="0000FF"/>
                </a:solidFill>
                <a:latin typeface="Cambria" panose="02040503050406030204" pitchFamily="18" charset="0"/>
              </a:rPr>
              <a:t>string array</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Each entry in the array is a string, but in C a string is essentially a pointer to its first character. </a:t>
            </a:r>
          </a:p>
          <a:p>
            <a:pPr eaLnBrk="1" hangingPunct="1">
              <a:lnSpc>
                <a:spcPct val="90000"/>
              </a:lnSpc>
            </a:pPr>
            <a:r>
              <a:rPr lang="en-US" altLang="en-US" dirty="0" smtClean="0">
                <a:solidFill>
                  <a:srgbClr val="000000"/>
                </a:solidFill>
                <a:latin typeface="Cambria" panose="02040503050406030204" pitchFamily="18" charset="0"/>
              </a:rPr>
              <a:t>So each entry in an array of strings is actually a pointer to the first character of a string. </a:t>
            </a:r>
          </a:p>
          <a:p>
            <a:pPr eaLnBrk="1" hangingPunct="1">
              <a:lnSpc>
                <a:spcPct val="90000"/>
              </a:lnSpc>
            </a:pPr>
            <a:r>
              <a:rPr lang="en-US" altLang="en-US" dirty="0" smtClean="0">
                <a:solidFill>
                  <a:srgbClr val="000000"/>
                </a:solidFill>
                <a:latin typeface="Cambria" panose="02040503050406030204" pitchFamily="18" charset="0"/>
              </a:rPr>
              <a:t>Consider the definition of string array </a:t>
            </a:r>
            <a:r>
              <a:rPr lang="en-US" altLang="en-US" dirty="0" smtClean="0">
                <a:solidFill>
                  <a:srgbClr val="000000"/>
                </a:solidFill>
                <a:latin typeface="Consolas" panose="020B0609020204030204" pitchFamily="49" charset="0"/>
              </a:rPr>
              <a:t>suit</a:t>
            </a:r>
            <a:r>
              <a:rPr lang="en-US" altLang="en-US" dirty="0" smtClean="0">
                <a:solidFill>
                  <a:srgbClr val="000000"/>
                </a:solidFill>
                <a:latin typeface="Cambria" panose="02040503050406030204" pitchFamily="18" charset="0"/>
              </a:rPr>
              <a:t>, which might be useful in representing a deck of cards.</a:t>
            </a:r>
          </a:p>
          <a:p>
            <a:pPr lvl="2" eaLnBrk="1" hangingPunct="1">
              <a:lnSpc>
                <a:spcPct val="90000"/>
              </a:lnSpc>
            </a:pPr>
            <a:r>
              <a:rPr lang="en-US" altLang="en-US" b="1" dirty="0" err="1" smtClean="0">
                <a:solidFill>
                  <a:srgbClr val="0000FF"/>
                </a:solidFill>
                <a:latin typeface="Consolas" panose="020B0609020204030204" pitchFamily="49" charset="0"/>
              </a:rPr>
              <a:t>const</a:t>
            </a:r>
            <a:r>
              <a:rPr lang="en-US" altLang="en-US" b="1" dirty="0" smtClean="0">
                <a:solidFill>
                  <a:srgbClr val="0000FF"/>
                </a:solidFill>
                <a:latin typeface="Consolas" panose="020B0609020204030204" pitchFamily="49" charset="0"/>
              </a:rPr>
              <a:t> char</a:t>
            </a:r>
            <a:r>
              <a:rPr lang="en-US" altLang="en-US" b="1" dirty="0" smtClean="0">
                <a:solidFill>
                  <a:srgbClr val="000000"/>
                </a:solidFill>
                <a:latin typeface="Consolas" panose="020B0609020204030204" pitchFamily="49" charset="0"/>
              </a:rPr>
              <a:t> *suit[</a:t>
            </a:r>
            <a:r>
              <a:rPr lang="en-US" altLang="en-US" b="1" dirty="0" smtClean="0">
                <a:solidFill>
                  <a:srgbClr val="128AFF"/>
                </a:solidFill>
                <a:latin typeface="Consolas" panose="020B0609020204030204" pitchFamily="49" charset="0"/>
              </a:rPr>
              <a:t>4</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"Hearts"</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"Diamonds"</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"Clubs"</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"Spades"</a:t>
            </a:r>
            <a:r>
              <a:rPr lang="en-US" altLang="en-US" b="1" dirty="0" smtClean="0">
                <a:solidFill>
                  <a:srgbClr val="000000"/>
                </a:solidFill>
                <a:latin typeface="Consolas" panose="020B0609020204030204" pitchFamily="49" charset="0"/>
              </a:rPr>
              <a:t>};</a:t>
            </a:r>
          </a:p>
        </p:txBody>
      </p:sp>
      <p:sp>
        <p:nvSpPr>
          <p:cNvPr id="1484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70743355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7.10  </a:t>
            </a:r>
            <a:r>
              <a:rPr lang="en-US" dirty="0" smtClean="0">
                <a:solidFill>
                  <a:srgbClr val="3380E6"/>
                </a:solidFill>
                <a:latin typeface="Calibri" panose="020F0502020204030204" pitchFamily="34" charset="0"/>
              </a:rPr>
              <a:t>Arrays of Pointers (Cont.)</a:t>
            </a:r>
          </a:p>
        </p:txBody>
      </p:sp>
      <p:sp>
        <p:nvSpPr>
          <p:cNvPr id="149507"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suit[4]</a:t>
            </a:r>
            <a:r>
              <a:rPr lang="en-US" altLang="en-US" sz="2500" dirty="0" smtClean="0">
                <a:solidFill>
                  <a:srgbClr val="000000"/>
                </a:solidFill>
                <a:latin typeface="Cambria" panose="02040503050406030204" pitchFamily="18" charset="0"/>
              </a:rPr>
              <a:t> portion of the definition indicates an array of 4 elements. </a:t>
            </a:r>
          </a:p>
          <a:p>
            <a:pPr eaLnBrk="1" hangingPunct="1"/>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char *</a:t>
            </a:r>
            <a:r>
              <a:rPr lang="en-US" altLang="en-US" sz="2500" dirty="0" smtClean="0">
                <a:solidFill>
                  <a:srgbClr val="000000"/>
                </a:solidFill>
                <a:latin typeface="Cambria" panose="02040503050406030204" pitchFamily="18" charset="0"/>
              </a:rPr>
              <a:t> portion of the declaration indicates that each element of array </a:t>
            </a:r>
            <a:r>
              <a:rPr lang="en-US" altLang="en-US" sz="2500" dirty="0" smtClean="0">
                <a:solidFill>
                  <a:srgbClr val="000000"/>
                </a:solidFill>
                <a:latin typeface="Consolas" panose="020B0609020204030204" pitchFamily="49" charset="0"/>
              </a:rPr>
              <a:t>suit</a:t>
            </a:r>
            <a:r>
              <a:rPr lang="en-US" altLang="en-US" sz="2500" dirty="0" smtClean="0">
                <a:solidFill>
                  <a:srgbClr val="000000"/>
                </a:solidFill>
                <a:latin typeface="Cambria" panose="02040503050406030204" pitchFamily="18" charset="0"/>
              </a:rPr>
              <a:t> is of type “pointer to </a:t>
            </a:r>
            <a:r>
              <a:rPr lang="en-US" altLang="en-US" sz="2500" dirty="0" smtClean="0">
                <a:solidFill>
                  <a:srgbClr val="000000"/>
                </a:solidFill>
                <a:latin typeface="Consolas" panose="020B0609020204030204" pitchFamily="49" charset="0"/>
              </a:rPr>
              <a:t>char</a:t>
            </a:r>
            <a:r>
              <a:rPr lang="en-US" altLang="en-US" sz="2500" dirty="0" smtClean="0">
                <a:solidFill>
                  <a:srgbClr val="000000"/>
                </a:solidFill>
                <a:latin typeface="Cambria" panose="02040503050406030204" pitchFamily="18" charset="0"/>
              </a:rPr>
              <a:t>.”</a:t>
            </a:r>
          </a:p>
          <a:p>
            <a:pPr eaLnBrk="1" hangingPunct="1"/>
            <a:r>
              <a:rPr lang="en-US" altLang="en-US" sz="2500" dirty="0" smtClean="0">
                <a:solidFill>
                  <a:srgbClr val="000000"/>
                </a:solidFill>
                <a:latin typeface="Cambria" panose="02040503050406030204" pitchFamily="18" charset="0"/>
              </a:rPr>
              <a:t>Qualifier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indicates that the strings pointed to by each element pointer will not be modified. </a:t>
            </a:r>
          </a:p>
          <a:p>
            <a:pPr eaLnBrk="1" hangingPunct="1"/>
            <a:r>
              <a:rPr lang="en-US" altLang="en-US" sz="2500" dirty="0" smtClean="0">
                <a:solidFill>
                  <a:srgbClr val="000000"/>
                </a:solidFill>
                <a:latin typeface="Cambria" panose="02040503050406030204" pitchFamily="18" charset="0"/>
              </a:rPr>
              <a:t>The four values to be placed in the array are </a:t>
            </a:r>
            <a:r>
              <a:rPr lang="en-US" altLang="en-US" sz="2500" dirty="0" smtClean="0">
                <a:solidFill>
                  <a:srgbClr val="000000"/>
                </a:solidFill>
                <a:latin typeface="Consolas" panose="020B0609020204030204" pitchFamily="49" charset="0"/>
              </a:rPr>
              <a:t>"Hearts"</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"Diamonds"</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"Clubs"</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"Spades"</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Each is stored in memory as a </a:t>
            </a:r>
            <a:r>
              <a:rPr lang="en-US" altLang="en-US" sz="2500" i="1" dirty="0" smtClean="0">
                <a:solidFill>
                  <a:srgbClr val="000000"/>
                </a:solidFill>
                <a:latin typeface="Cambria" panose="02040503050406030204" pitchFamily="18" charset="0"/>
              </a:rPr>
              <a:t>null-terminated character string</a:t>
            </a:r>
            <a:r>
              <a:rPr lang="en-US" altLang="en-US" sz="2500" dirty="0" smtClean="0">
                <a:solidFill>
                  <a:srgbClr val="000000"/>
                </a:solidFill>
                <a:latin typeface="Cambria" panose="02040503050406030204" pitchFamily="18" charset="0"/>
              </a:rPr>
              <a:t> that’s one character longer than the number of characters between quotes. </a:t>
            </a:r>
          </a:p>
        </p:txBody>
      </p:sp>
      <p:sp>
        <p:nvSpPr>
          <p:cNvPr id="149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95028249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7.10  </a:t>
            </a:r>
            <a:r>
              <a:rPr lang="en-US" dirty="0" smtClean="0">
                <a:solidFill>
                  <a:srgbClr val="3380E6"/>
                </a:solidFill>
                <a:latin typeface="Calibri" panose="020F0502020204030204" pitchFamily="34" charset="0"/>
              </a:rPr>
              <a:t>Arrays of Pointers (Cont.)</a:t>
            </a:r>
          </a:p>
        </p:txBody>
      </p:sp>
      <p:sp>
        <p:nvSpPr>
          <p:cNvPr id="150531"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The four strings are 7, 9, 6 and 7 characters long, respectively. </a:t>
            </a:r>
          </a:p>
          <a:p>
            <a:pPr eaLnBrk="1" hangingPunct="1">
              <a:lnSpc>
                <a:spcPct val="90000"/>
              </a:lnSpc>
            </a:pPr>
            <a:r>
              <a:rPr lang="en-US" altLang="en-US" dirty="0" smtClean="0">
                <a:solidFill>
                  <a:srgbClr val="000000"/>
                </a:solidFill>
                <a:latin typeface="Cambria" panose="02040503050406030204" pitchFamily="18" charset="0"/>
              </a:rPr>
              <a:t>Although it appears as though these strings are being placed in the </a:t>
            </a:r>
            <a:r>
              <a:rPr lang="en-US" altLang="en-US" dirty="0" smtClean="0">
                <a:solidFill>
                  <a:srgbClr val="000000"/>
                </a:solidFill>
                <a:latin typeface="Consolas" panose="020B0609020204030204" pitchFamily="49" charset="0"/>
              </a:rPr>
              <a:t>suit</a:t>
            </a:r>
            <a:r>
              <a:rPr lang="en-US" altLang="en-US" dirty="0" smtClean="0">
                <a:solidFill>
                  <a:srgbClr val="000000"/>
                </a:solidFill>
                <a:latin typeface="Cambria" panose="02040503050406030204" pitchFamily="18" charset="0"/>
              </a:rPr>
              <a:t> array, only pointers are actually stored in the array (Fig. 7.22). </a:t>
            </a:r>
          </a:p>
          <a:p>
            <a:pPr eaLnBrk="1" hangingPunct="1">
              <a:lnSpc>
                <a:spcPct val="90000"/>
              </a:lnSpc>
            </a:pPr>
            <a:r>
              <a:rPr lang="en-US" altLang="en-US" dirty="0" smtClean="0">
                <a:solidFill>
                  <a:srgbClr val="000000"/>
                </a:solidFill>
                <a:latin typeface="Cambria" panose="02040503050406030204" pitchFamily="18" charset="0"/>
              </a:rPr>
              <a:t>Each pointer points to the first character of its corresponding string. </a:t>
            </a:r>
          </a:p>
          <a:p>
            <a:pPr eaLnBrk="1" hangingPunct="1">
              <a:lnSpc>
                <a:spcPct val="90000"/>
              </a:lnSpc>
            </a:pPr>
            <a:r>
              <a:rPr lang="en-US" altLang="en-US" dirty="0" smtClean="0">
                <a:solidFill>
                  <a:srgbClr val="000000"/>
                </a:solidFill>
                <a:latin typeface="Cambria" panose="02040503050406030204" pitchFamily="18" charset="0"/>
              </a:rPr>
              <a:t>Thus, even though the </a:t>
            </a:r>
            <a:r>
              <a:rPr lang="en-US" altLang="en-US" dirty="0" smtClean="0">
                <a:solidFill>
                  <a:srgbClr val="000000"/>
                </a:solidFill>
                <a:latin typeface="Consolas" panose="020B0609020204030204" pitchFamily="49" charset="0"/>
              </a:rPr>
              <a:t>suit</a:t>
            </a:r>
            <a:r>
              <a:rPr lang="en-US" altLang="en-US" dirty="0" smtClean="0">
                <a:solidFill>
                  <a:srgbClr val="000000"/>
                </a:solidFill>
                <a:latin typeface="Cambria" panose="02040503050406030204" pitchFamily="18" charset="0"/>
              </a:rPr>
              <a:t> array is </a:t>
            </a:r>
            <a:r>
              <a:rPr lang="en-US" altLang="en-US" i="1" dirty="0" smtClean="0">
                <a:solidFill>
                  <a:srgbClr val="000000"/>
                </a:solidFill>
                <a:latin typeface="Cambria" panose="02040503050406030204" pitchFamily="18" charset="0"/>
              </a:rPr>
              <a:t>fixed</a:t>
            </a:r>
            <a:r>
              <a:rPr lang="en-US" altLang="en-US" dirty="0" smtClean="0">
                <a:solidFill>
                  <a:srgbClr val="000000"/>
                </a:solidFill>
                <a:latin typeface="Cambria" panose="02040503050406030204" pitchFamily="18" charset="0"/>
              </a:rPr>
              <a:t> in size, it provides access to character strings of </a:t>
            </a:r>
            <a:r>
              <a:rPr lang="en-US" altLang="en-US" i="1" dirty="0" smtClean="0">
                <a:solidFill>
                  <a:srgbClr val="000000"/>
                </a:solidFill>
                <a:latin typeface="Cambria" panose="02040503050406030204" pitchFamily="18" charset="0"/>
              </a:rPr>
              <a:t>any</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length</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This flexibility is one example of C’s powerful data-structuring capabilities.</a:t>
            </a:r>
          </a:p>
        </p:txBody>
      </p:sp>
      <p:sp>
        <p:nvSpPr>
          <p:cNvPr id="1505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9898899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1390939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7.10  </a:t>
            </a:r>
            <a:r>
              <a:rPr lang="en-US" dirty="0" smtClean="0">
                <a:solidFill>
                  <a:srgbClr val="3380E6"/>
                </a:solidFill>
                <a:latin typeface="Calibri" panose="020F0502020204030204" pitchFamily="34" charset="0"/>
              </a:rPr>
              <a:t>Arrays of Pointers (Cont.)</a:t>
            </a:r>
          </a:p>
        </p:txBody>
      </p:sp>
      <p:sp>
        <p:nvSpPr>
          <p:cNvPr id="152579"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suits could have been placed in a two-dimensional array, in which each row would represent a suit and each column would represent a letter from a suit name. </a:t>
            </a:r>
          </a:p>
          <a:p>
            <a:pPr eaLnBrk="1" hangingPunct="1"/>
            <a:r>
              <a:rPr lang="en-US" altLang="en-US" dirty="0" smtClean="0">
                <a:solidFill>
                  <a:srgbClr val="000000"/>
                </a:solidFill>
                <a:latin typeface="Cambria" panose="02040503050406030204" pitchFamily="18" charset="0"/>
              </a:rPr>
              <a:t>Such a data structure would have to have a fixed number of columns per row, and that number would have to be as large as the largest string. </a:t>
            </a:r>
          </a:p>
          <a:p>
            <a:pPr eaLnBrk="1" hangingPunct="1"/>
            <a:r>
              <a:rPr lang="en-US" altLang="en-US" dirty="0" smtClean="0">
                <a:solidFill>
                  <a:srgbClr val="000000"/>
                </a:solidFill>
                <a:latin typeface="Cambria" panose="02040503050406030204" pitchFamily="18" charset="0"/>
              </a:rPr>
              <a:t>Therefore, considerable memory could be wasted when storing a large number of strings of which most were shorter than the longest string. </a:t>
            </a:r>
          </a:p>
        </p:txBody>
      </p:sp>
      <p:sp>
        <p:nvSpPr>
          <p:cNvPr id="1525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507815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38313224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a:t>
            </a:r>
          </a:p>
        </p:txBody>
      </p:sp>
      <p:sp>
        <p:nvSpPr>
          <p:cNvPr id="153603"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In this section, we use random number generation to develop a card shuffling and dealing simulation program. </a:t>
            </a:r>
          </a:p>
          <a:p>
            <a:pPr eaLnBrk="1" hangingPunct="1">
              <a:lnSpc>
                <a:spcPct val="90000"/>
              </a:lnSpc>
            </a:pPr>
            <a:r>
              <a:rPr lang="en-US" altLang="en-US" sz="2500" dirty="0" smtClean="0">
                <a:solidFill>
                  <a:srgbClr val="000000"/>
                </a:solidFill>
                <a:latin typeface="Cambria" panose="02040503050406030204" pitchFamily="18" charset="0"/>
              </a:rPr>
              <a:t>This program can then be used to implement programs that play specific card games. </a:t>
            </a:r>
          </a:p>
          <a:p>
            <a:pPr eaLnBrk="1" hangingPunct="1">
              <a:lnSpc>
                <a:spcPct val="90000"/>
              </a:lnSpc>
            </a:pPr>
            <a:r>
              <a:rPr lang="en-US" altLang="en-US" sz="2500" dirty="0" smtClean="0">
                <a:solidFill>
                  <a:srgbClr val="000000"/>
                </a:solidFill>
                <a:latin typeface="Cambria" panose="02040503050406030204" pitchFamily="18" charset="0"/>
              </a:rPr>
              <a:t>To reveal some subtle performance problems, we’ve intentionally used suboptimal shuffling and dealing algorithms. </a:t>
            </a:r>
          </a:p>
          <a:p>
            <a:pPr eaLnBrk="1" hangingPunct="1">
              <a:lnSpc>
                <a:spcPct val="90000"/>
              </a:lnSpc>
            </a:pPr>
            <a:r>
              <a:rPr lang="en-US" altLang="en-US" sz="2500" dirty="0" smtClean="0">
                <a:solidFill>
                  <a:srgbClr val="000000"/>
                </a:solidFill>
                <a:latin typeface="Cambria" panose="02040503050406030204" pitchFamily="18" charset="0"/>
              </a:rPr>
              <a:t>In this chapter’s exercises and in Chapter 10, we develop more efficient algorithms. </a:t>
            </a:r>
          </a:p>
          <a:p>
            <a:pPr eaLnBrk="1" hangingPunct="1">
              <a:lnSpc>
                <a:spcPct val="90000"/>
              </a:lnSpc>
            </a:pPr>
            <a:r>
              <a:rPr lang="en-US" altLang="en-US" sz="2500" dirty="0" smtClean="0">
                <a:solidFill>
                  <a:srgbClr val="000000"/>
                </a:solidFill>
                <a:latin typeface="Cambria" panose="02040503050406030204" pitchFamily="18" charset="0"/>
              </a:rPr>
              <a:t>Using the top-down, stepwise refinement approach, we develop a program that will shuffle a deck of 52 playing cards and then deal each of the 52 cards. </a:t>
            </a:r>
          </a:p>
        </p:txBody>
      </p:sp>
      <p:sp>
        <p:nvSpPr>
          <p:cNvPr id="1536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5425735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54627" name="Text Placeholder 2"/>
          <p:cNvSpPr>
            <a:spLocks noGrp="1"/>
          </p:cNvSpPr>
          <p:nvPr>
            <p:ph type="body" idx="1"/>
          </p:nvPr>
        </p:nvSpPr>
        <p:spPr/>
        <p:txBody>
          <a:bodyPr>
            <a:normAutofit lnSpcReduction="10000"/>
          </a:bodyPr>
          <a:lstStyle/>
          <a:p>
            <a:pPr eaLnBrk="1" hangingPunct="1">
              <a:lnSpc>
                <a:spcPct val="80000"/>
              </a:lnSpc>
            </a:pPr>
            <a:r>
              <a:rPr lang="en-US" altLang="en-US" sz="2500" dirty="0" smtClean="0">
                <a:solidFill>
                  <a:srgbClr val="000000"/>
                </a:solidFill>
                <a:latin typeface="Cambria" panose="02040503050406030204" pitchFamily="18" charset="0"/>
              </a:rPr>
              <a:t>The top-down approach is particularly useful in attacking larger, more complex problems than you’ve seen in earlier chapters.</a:t>
            </a:r>
          </a:p>
          <a:p>
            <a:pPr eaLnBrk="1" hangingPunct="1">
              <a:lnSpc>
                <a:spcPct val="80000"/>
              </a:lnSpc>
            </a:pPr>
            <a:r>
              <a:rPr lang="en-US" altLang="en-US" sz="2500" dirty="0" smtClean="0">
                <a:solidFill>
                  <a:srgbClr val="000000"/>
                </a:solidFill>
                <a:latin typeface="Cambria" panose="02040503050406030204" pitchFamily="18" charset="0"/>
              </a:rPr>
              <a:t>We use 4-by-13 two-dimensional array </a:t>
            </a:r>
            <a:r>
              <a:rPr lang="en-US" altLang="en-US" sz="2500" dirty="0" smtClean="0">
                <a:solidFill>
                  <a:srgbClr val="000000"/>
                </a:solidFill>
                <a:latin typeface="Consolas" panose="020B0609020204030204" pitchFamily="49" charset="0"/>
              </a:rPr>
              <a:t>deck</a:t>
            </a:r>
            <a:r>
              <a:rPr lang="en-US" altLang="en-US" sz="2500" dirty="0" smtClean="0">
                <a:solidFill>
                  <a:srgbClr val="000000"/>
                </a:solidFill>
                <a:latin typeface="Cambria" panose="02040503050406030204" pitchFamily="18" charset="0"/>
              </a:rPr>
              <a:t> to represent the deck of playing cards (Fig. 7.23). </a:t>
            </a:r>
          </a:p>
          <a:p>
            <a:pPr eaLnBrk="1" hangingPunct="1">
              <a:lnSpc>
                <a:spcPct val="80000"/>
              </a:lnSpc>
            </a:pPr>
            <a:r>
              <a:rPr lang="en-US" altLang="en-US" sz="2500" dirty="0" smtClean="0">
                <a:solidFill>
                  <a:srgbClr val="000000"/>
                </a:solidFill>
                <a:latin typeface="Cambria" panose="02040503050406030204" pitchFamily="18" charset="0"/>
              </a:rPr>
              <a:t>The rows correspond to the </a:t>
            </a:r>
            <a:r>
              <a:rPr lang="en-US" altLang="en-US" sz="2500" i="1" dirty="0" smtClean="0">
                <a:solidFill>
                  <a:srgbClr val="000000"/>
                </a:solidFill>
                <a:latin typeface="Cambria" panose="02040503050406030204" pitchFamily="18" charset="0"/>
              </a:rPr>
              <a:t>suits</a:t>
            </a:r>
            <a:r>
              <a:rPr lang="en-US" altLang="en-US" sz="2500" dirty="0" smtClean="0">
                <a:solidFill>
                  <a:srgbClr val="000000"/>
                </a:solidFill>
                <a:latin typeface="Cambria" panose="02040503050406030204" pitchFamily="18" charset="0"/>
              </a:rPr>
              <a:t>—row 0 corresponds to hearts, row 1 to diamonds, row 2 to clubs and row 3 to spades. </a:t>
            </a:r>
          </a:p>
          <a:p>
            <a:pPr eaLnBrk="1" hangingPunct="1">
              <a:lnSpc>
                <a:spcPct val="80000"/>
              </a:lnSpc>
            </a:pPr>
            <a:r>
              <a:rPr lang="en-US" altLang="en-US" sz="2500" dirty="0" smtClean="0">
                <a:solidFill>
                  <a:srgbClr val="000000"/>
                </a:solidFill>
                <a:latin typeface="Cambria" panose="02040503050406030204" pitchFamily="18" charset="0"/>
              </a:rPr>
              <a:t>The columns correspond to the </a:t>
            </a:r>
            <a:r>
              <a:rPr lang="en-US" altLang="en-US" sz="2500" i="1" dirty="0" smtClean="0">
                <a:solidFill>
                  <a:srgbClr val="000000"/>
                </a:solidFill>
                <a:latin typeface="Cambria" panose="02040503050406030204" pitchFamily="18" charset="0"/>
              </a:rPr>
              <a:t>face</a:t>
            </a:r>
            <a:r>
              <a:rPr lang="en-US" altLang="en-US" sz="2500" dirty="0" smtClean="0">
                <a:solidFill>
                  <a:srgbClr val="000000"/>
                </a:solidFill>
                <a:latin typeface="Cambria" panose="02040503050406030204" pitchFamily="18" charset="0"/>
              </a:rPr>
              <a:t> values of the cards—0 through 9 correspond to ace through ten, and columns 10 through 12 correspond to jack, queen and king. </a:t>
            </a:r>
          </a:p>
          <a:p>
            <a:pPr eaLnBrk="1" hangingPunct="1">
              <a:lnSpc>
                <a:spcPct val="80000"/>
              </a:lnSpc>
            </a:pPr>
            <a:r>
              <a:rPr lang="en-US" altLang="en-US" sz="2500" dirty="0" smtClean="0">
                <a:solidFill>
                  <a:srgbClr val="000000"/>
                </a:solidFill>
                <a:latin typeface="Cambria" panose="02040503050406030204" pitchFamily="18" charset="0"/>
              </a:rPr>
              <a:t>We shall load string array </a:t>
            </a:r>
            <a:r>
              <a:rPr lang="en-US" altLang="en-US" sz="2500" dirty="0" smtClean="0">
                <a:solidFill>
                  <a:srgbClr val="000000"/>
                </a:solidFill>
                <a:latin typeface="Consolas" panose="020B0609020204030204" pitchFamily="49" charset="0"/>
              </a:rPr>
              <a:t>suit</a:t>
            </a:r>
            <a:r>
              <a:rPr lang="en-US" altLang="en-US" sz="2500" dirty="0" smtClean="0">
                <a:solidFill>
                  <a:srgbClr val="000000"/>
                </a:solidFill>
                <a:latin typeface="Cambria" panose="02040503050406030204" pitchFamily="18" charset="0"/>
              </a:rPr>
              <a:t> with character strings representing the four suits, and string array </a:t>
            </a:r>
            <a:r>
              <a:rPr lang="en-US" altLang="en-US" sz="2500" dirty="0" smtClean="0">
                <a:solidFill>
                  <a:srgbClr val="000000"/>
                </a:solidFill>
                <a:latin typeface="Consolas" panose="020B0609020204030204" pitchFamily="49" charset="0"/>
              </a:rPr>
              <a:t>face</a:t>
            </a:r>
            <a:r>
              <a:rPr lang="en-US" altLang="en-US" sz="2500" dirty="0" smtClean="0">
                <a:solidFill>
                  <a:srgbClr val="000000"/>
                </a:solidFill>
                <a:latin typeface="Cambria" panose="02040503050406030204" pitchFamily="18" charset="0"/>
              </a:rPr>
              <a:t> with character strings representing the thirteen face values.</a:t>
            </a:r>
          </a:p>
        </p:txBody>
      </p:sp>
      <p:sp>
        <p:nvSpPr>
          <p:cNvPr id="1546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36168144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7208860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56675"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This simulated deck of cards may be </a:t>
            </a:r>
            <a:r>
              <a:rPr lang="en-US" altLang="en-US" sz="2500" i="1" dirty="0" smtClean="0">
                <a:solidFill>
                  <a:srgbClr val="000000"/>
                </a:solidFill>
                <a:latin typeface="Cambria" panose="02040503050406030204" pitchFamily="18" charset="0"/>
              </a:rPr>
              <a:t>shuffled</a:t>
            </a:r>
            <a:r>
              <a:rPr lang="en-US" altLang="en-US" sz="2500" dirty="0" smtClean="0">
                <a:solidFill>
                  <a:srgbClr val="000000"/>
                </a:solidFill>
                <a:latin typeface="Cambria" panose="02040503050406030204" pitchFamily="18" charset="0"/>
              </a:rPr>
              <a:t> as follows. </a:t>
            </a:r>
          </a:p>
          <a:p>
            <a:pPr eaLnBrk="1" hangingPunct="1"/>
            <a:r>
              <a:rPr lang="en-US" altLang="en-US" sz="2500" dirty="0" smtClean="0">
                <a:solidFill>
                  <a:srgbClr val="000000"/>
                </a:solidFill>
                <a:latin typeface="Cambria" panose="02040503050406030204" pitchFamily="18" charset="0"/>
              </a:rPr>
              <a:t>First the array </a:t>
            </a:r>
            <a:r>
              <a:rPr lang="en-US" altLang="en-US" sz="2500" dirty="0" smtClean="0">
                <a:solidFill>
                  <a:srgbClr val="000000"/>
                </a:solidFill>
                <a:latin typeface="Consolas" panose="020B0609020204030204" pitchFamily="49" charset="0"/>
              </a:rPr>
              <a:t>deck</a:t>
            </a:r>
            <a:r>
              <a:rPr lang="en-US" altLang="en-US" sz="2500" dirty="0" smtClean="0">
                <a:solidFill>
                  <a:srgbClr val="000000"/>
                </a:solidFill>
                <a:latin typeface="Cambria" panose="02040503050406030204" pitchFamily="18" charset="0"/>
              </a:rPr>
              <a:t> is cleared to zeros. </a:t>
            </a:r>
          </a:p>
          <a:p>
            <a:pPr eaLnBrk="1" hangingPunct="1"/>
            <a:r>
              <a:rPr lang="en-US" altLang="en-US" sz="2500" dirty="0" smtClean="0">
                <a:solidFill>
                  <a:srgbClr val="000000"/>
                </a:solidFill>
                <a:latin typeface="Cambria" panose="02040503050406030204" pitchFamily="18" charset="0"/>
              </a:rPr>
              <a:t>Then, a </a:t>
            </a:r>
            <a:r>
              <a:rPr lang="en-US" altLang="en-US" sz="2500" dirty="0" smtClean="0">
                <a:solidFill>
                  <a:srgbClr val="000000"/>
                </a:solidFill>
                <a:latin typeface="Consolas" panose="020B0609020204030204" pitchFamily="49" charset="0"/>
              </a:rPr>
              <a:t>row</a:t>
            </a:r>
            <a:r>
              <a:rPr lang="en-US" altLang="en-US" sz="2500" dirty="0" smtClean="0">
                <a:solidFill>
                  <a:srgbClr val="000000"/>
                </a:solidFill>
                <a:latin typeface="Cambria" panose="02040503050406030204" pitchFamily="18" charset="0"/>
              </a:rPr>
              <a:t> (0–3) and a </a:t>
            </a:r>
            <a:r>
              <a:rPr lang="en-US" altLang="en-US" sz="2500" dirty="0" smtClean="0">
                <a:solidFill>
                  <a:srgbClr val="000000"/>
                </a:solidFill>
                <a:latin typeface="Consolas" panose="020B0609020204030204" pitchFamily="49" charset="0"/>
              </a:rPr>
              <a:t>column</a:t>
            </a:r>
            <a:r>
              <a:rPr lang="en-US" altLang="en-US" sz="2500" dirty="0" smtClean="0">
                <a:solidFill>
                  <a:srgbClr val="000000"/>
                </a:solidFill>
                <a:latin typeface="Cambria" panose="02040503050406030204" pitchFamily="18" charset="0"/>
              </a:rPr>
              <a:t> (0–12) are each chosen </a:t>
            </a:r>
            <a:r>
              <a:rPr lang="en-US" altLang="en-US" sz="2500" i="1" dirty="0" smtClean="0">
                <a:solidFill>
                  <a:srgbClr val="000000"/>
                </a:solidFill>
                <a:latin typeface="Cambria" panose="02040503050406030204" pitchFamily="18" charset="0"/>
              </a:rPr>
              <a:t>at random</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number 1 is inserted in array element </a:t>
            </a:r>
            <a:r>
              <a:rPr lang="en-US" altLang="en-US" sz="2500" dirty="0" smtClean="0">
                <a:solidFill>
                  <a:srgbClr val="000000"/>
                </a:solidFill>
                <a:latin typeface="Consolas" panose="020B0609020204030204" pitchFamily="49" charset="0"/>
              </a:rPr>
              <a:t>deck[row][column]</a:t>
            </a:r>
            <a:r>
              <a:rPr lang="en-US" altLang="en-US" sz="2500" dirty="0" smtClean="0">
                <a:solidFill>
                  <a:srgbClr val="000000"/>
                </a:solidFill>
                <a:latin typeface="Cambria" panose="02040503050406030204" pitchFamily="18" charset="0"/>
              </a:rPr>
              <a:t> to indicate that this card will be the first one dealt from the shuffled deck. </a:t>
            </a:r>
          </a:p>
          <a:p>
            <a:pPr eaLnBrk="1" hangingPunct="1"/>
            <a:r>
              <a:rPr lang="en-US" altLang="en-US" sz="2500" dirty="0" smtClean="0">
                <a:solidFill>
                  <a:srgbClr val="000000"/>
                </a:solidFill>
                <a:latin typeface="Cambria" panose="02040503050406030204" pitchFamily="18" charset="0"/>
              </a:rPr>
              <a:t>This process continues with the numbers 2, 3, …, 52 being randomly inserted in the </a:t>
            </a:r>
            <a:r>
              <a:rPr lang="en-US" altLang="en-US" sz="2500" dirty="0" smtClean="0">
                <a:solidFill>
                  <a:srgbClr val="000000"/>
                </a:solidFill>
                <a:latin typeface="Consolas" panose="020B0609020204030204" pitchFamily="49" charset="0"/>
              </a:rPr>
              <a:t>deck</a:t>
            </a:r>
            <a:r>
              <a:rPr lang="en-US" altLang="en-US" sz="2500" dirty="0" smtClean="0">
                <a:solidFill>
                  <a:srgbClr val="000000"/>
                </a:solidFill>
                <a:latin typeface="Cambria" panose="02040503050406030204" pitchFamily="18" charset="0"/>
              </a:rPr>
              <a:t> array to indicate which cards are to be placed second, third, …, and fifty-second in the shuffled deck. </a:t>
            </a:r>
          </a:p>
        </p:txBody>
      </p:sp>
      <p:sp>
        <p:nvSpPr>
          <p:cNvPr id="1566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6795020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5769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As the </a:t>
            </a:r>
            <a:r>
              <a:rPr lang="en-US" altLang="en-US" dirty="0" smtClean="0">
                <a:solidFill>
                  <a:srgbClr val="000000"/>
                </a:solidFill>
                <a:latin typeface="Consolas" panose="020B0609020204030204" pitchFamily="49" charset="0"/>
              </a:rPr>
              <a:t>deck</a:t>
            </a:r>
            <a:r>
              <a:rPr lang="en-US" altLang="en-US" dirty="0" smtClean="0">
                <a:solidFill>
                  <a:srgbClr val="000000"/>
                </a:solidFill>
                <a:latin typeface="Cambria" panose="02040503050406030204" pitchFamily="18" charset="0"/>
              </a:rPr>
              <a:t> array begins to fill with card numbers, it’s possible that a card will be selected again—i.e., </a:t>
            </a:r>
            <a:r>
              <a:rPr lang="en-US" altLang="en-US" dirty="0" smtClean="0">
                <a:solidFill>
                  <a:srgbClr val="000000"/>
                </a:solidFill>
                <a:latin typeface="Consolas" panose="020B0609020204030204" pitchFamily="49" charset="0"/>
              </a:rPr>
              <a:t>deck[row] [column]</a:t>
            </a:r>
            <a:r>
              <a:rPr lang="en-US" altLang="en-US" dirty="0" smtClean="0">
                <a:solidFill>
                  <a:srgbClr val="000000"/>
                </a:solidFill>
                <a:latin typeface="Cambria" panose="02040503050406030204" pitchFamily="18" charset="0"/>
              </a:rPr>
              <a:t> will be nonzero when it’s selected. </a:t>
            </a:r>
          </a:p>
          <a:p>
            <a:pPr eaLnBrk="1" hangingPunct="1"/>
            <a:r>
              <a:rPr lang="en-US" altLang="en-US" dirty="0" smtClean="0">
                <a:solidFill>
                  <a:srgbClr val="000000"/>
                </a:solidFill>
                <a:latin typeface="Cambria" panose="02040503050406030204" pitchFamily="18" charset="0"/>
              </a:rPr>
              <a:t>This selection is simply ignored and other </a:t>
            </a:r>
            <a:r>
              <a:rPr lang="en-US" altLang="en-US" dirty="0" smtClean="0">
                <a:solidFill>
                  <a:srgbClr val="000000"/>
                </a:solidFill>
                <a:latin typeface="Consolas" panose="020B0609020204030204" pitchFamily="49" charset="0"/>
              </a:rPr>
              <a:t>rows</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columns</a:t>
            </a:r>
            <a:r>
              <a:rPr lang="en-US" altLang="en-US" dirty="0" smtClean="0">
                <a:solidFill>
                  <a:srgbClr val="000000"/>
                </a:solidFill>
                <a:latin typeface="Cambria" panose="02040503050406030204" pitchFamily="18" charset="0"/>
              </a:rPr>
              <a:t> are repeatedly chosen at random until an </a:t>
            </a:r>
            <a:r>
              <a:rPr lang="en-US" altLang="en-US" i="1" dirty="0" smtClean="0">
                <a:solidFill>
                  <a:srgbClr val="000000"/>
                </a:solidFill>
                <a:latin typeface="Cambria" panose="02040503050406030204" pitchFamily="18" charset="0"/>
              </a:rPr>
              <a:t>unselected</a:t>
            </a:r>
            <a:r>
              <a:rPr lang="en-US" altLang="en-US" dirty="0" smtClean="0">
                <a:solidFill>
                  <a:srgbClr val="000000"/>
                </a:solidFill>
                <a:latin typeface="Cambria" panose="02040503050406030204" pitchFamily="18" charset="0"/>
              </a:rPr>
              <a:t> card is found. </a:t>
            </a:r>
          </a:p>
          <a:p>
            <a:pPr eaLnBrk="1" hangingPunct="1"/>
            <a:r>
              <a:rPr lang="en-US" altLang="en-US" dirty="0" smtClean="0">
                <a:solidFill>
                  <a:srgbClr val="000000"/>
                </a:solidFill>
                <a:latin typeface="Cambria" panose="02040503050406030204" pitchFamily="18" charset="0"/>
              </a:rPr>
              <a:t>Eventually, the numbers 1 through 52 will occupy the 52 slots of the </a:t>
            </a:r>
            <a:r>
              <a:rPr lang="en-US" altLang="en-US" dirty="0" smtClean="0">
                <a:solidFill>
                  <a:srgbClr val="000000"/>
                </a:solidFill>
                <a:latin typeface="Consolas" panose="020B0609020204030204" pitchFamily="49" charset="0"/>
              </a:rPr>
              <a:t>deck</a:t>
            </a:r>
            <a:r>
              <a:rPr lang="en-US" altLang="en-US" dirty="0" smtClean="0">
                <a:solidFill>
                  <a:srgbClr val="000000"/>
                </a:solidFill>
                <a:latin typeface="Cambria" panose="02040503050406030204" pitchFamily="18" charset="0"/>
              </a:rPr>
              <a:t> array. </a:t>
            </a:r>
          </a:p>
          <a:p>
            <a:pPr eaLnBrk="1" hangingPunct="1"/>
            <a:r>
              <a:rPr lang="en-US" altLang="en-US" dirty="0" smtClean="0">
                <a:solidFill>
                  <a:srgbClr val="000000"/>
                </a:solidFill>
                <a:latin typeface="Cambria" panose="02040503050406030204" pitchFamily="18" charset="0"/>
              </a:rPr>
              <a:t>At this point, the deck of cards is fully shuffled. </a:t>
            </a:r>
          </a:p>
        </p:txBody>
      </p:sp>
      <p:sp>
        <p:nvSpPr>
          <p:cNvPr id="1577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42407521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5872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This shuffling algorithm can execute </a:t>
            </a:r>
            <a:r>
              <a:rPr lang="en-US" altLang="en-US" i="1" dirty="0" smtClean="0">
                <a:solidFill>
                  <a:srgbClr val="000000"/>
                </a:solidFill>
                <a:latin typeface="Cambria" panose="02040503050406030204" pitchFamily="18" charset="0"/>
              </a:rPr>
              <a:t>indefinitely</a:t>
            </a:r>
            <a:r>
              <a:rPr lang="en-US" altLang="en-US" dirty="0" smtClean="0">
                <a:solidFill>
                  <a:srgbClr val="000000"/>
                </a:solidFill>
                <a:latin typeface="Cambria" panose="02040503050406030204" pitchFamily="18" charset="0"/>
              </a:rPr>
              <a:t> if cards that have already been shuffled are repeatedly selected at random. </a:t>
            </a:r>
          </a:p>
          <a:p>
            <a:pPr eaLnBrk="1" hangingPunct="1"/>
            <a:r>
              <a:rPr lang="en-US" altLang="en-US" dirty="0" smtClean="0">
                <a:solidFill>
                  <a:srgbClr val="000000"/>
                </a:solidFill>
                <a:latin typeface="Cambria" panose="02040503050406030204" pitchFamily="18" charset="0"/>
              </a:rPr>
              <a:t>This phenomenon is known as </a:t>
            </a:r>
            <a:r>
              <a:rPr lang="en-US" altLang="en-US" dirty="0" smtClean="0">
                <a:solidFill>
                  <a:srgbClr val="0000FF"/>
                </a:solidFill>
                <a:latin typeface="Cambria" panose="02040503050406030204" pitchFamily="18" charset="0"/>
              </a:rPr>
              <a:t>indefinite postponement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In this chapter’s exercises, we discuss a better shuffling algorithm that eliminates the possibility of indefinite postponement.</a:t>
            </a:r>
          </a:p>
        </p:txBody>
      </p:sp>
      <p:sp>
        <p:nvSpPr>
          <p:cNvPr id="1587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959543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7209672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0771"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To deal the first card, we search the array for </a:t>
            </a:r>
            <a:r>
              <a:rPr lang="en-US" altLang="en-US" sz="2500" dirty="0" smtClean="0">
                <a:solidFill>
                  <a:srgbClr val="000000"/>
                </a:solidFill>
                <a:latin typeface="Consolas" panose="020B0609020204030204" pitchFamily="49" charset="0"/>
              </a:rPr>
              <a:t>deck[row][column]</a:t>
            </a:r>
            <a:r>
              <a:rPr lang="en-US" altLang="en-US" sz="2500" dirty="0" smtClean="0">
                <a:solidFill>
                  <a:srgbClr val="000000"/>
                </a:solidFill>
                <a:latin typeface="Cambria" panose="02040503050406030204" pitchFamily="18" charset="0"/>
              </a:rPr>
              <a:t> equal to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This is accomplished with nested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statements that vary </a:t>
            </a:r>
            <a:r>
              <a:rPr lang="en-US" altLang="en-US" sz="2500" dirty="0" smtClean="0">
                <a:solidFill>
                  <a:srgbClr val="000000"/>
                </a:solidFill>
                <a:latin typeface="Consolas" panose="020B0609020204030204" pitchFamily="49" charset="0"/>
              </a:rPr>
              <a:t>row</a:t>
            </a:r>
            <a:r>
              <a:rPr lang="en-US" altLang="en-US" sz="2500" dirty="0" smtClean="0">
                <a:solidFill>
                  <a:srgbClr val="000000"/>
                </a:solidFill>
                <a:latin typeface="Cambria" panose="02040503050406030204" pitchFamily="18" charset="0"/>
              </a:rPr>
              <a:t> from 0 to 3 and </a:t>
            </a:r>
            <a:r>
              <a:rPr lang="en-US" altLang="en-US" sz="2500" dirty="0" smtClean="0">
                <a:solidFill>
                  <a:srgbClr val="000000"/>
                </a:solidFill>
                <a:latin typeface="Consolas" panose="020B0609020204030204" pitchFamily="49" charset="0"/>
              </a:rPr>
              <a:t>column</a:t>
            </a:r>
            <a:r>
              <a:rPr lang="en-US" altLang="en-US" sz="2500" dirty="0" smtClean="0">
                <a:solidFill>
                  <a:srgbClr val="000000"/>
                </a:solidFill>
                <a:latin typeface="Cambria" panose="02040503050406030204" pitchFamily="18" charset="0"/>
              </a:rPr>
              <a:t> from 0 to 12. </a:t>
            </a:r>
          </a:p>
          <a:p>
            <a:pPr eaLnBrk="1" hangingPunct="1"/>
            <a:r>
              <a:rPr lang="en-US" altLang="en-US" sz="2500" dirty="0" smtClean="0">
                <a:solidFill>
                  <a:srgbClr val="000000"/>
                </a:solidFill>
                <a:latin typeface="Cambria" panose="02040503050406030204" pitchFamily="18" charset="0"/>
              </a:rPr>
              <a:t>What card does that element of the array correspond to? </a:t>
            </a:r>
          </a:p>
          <a:p>
            <a:pPr eaLnBrk="1" hangingPunct="1"/>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suit</a:t>
            </a:r>
            <a:r>
              <a:rPr lang="en-US" altLang="en-US" sz="2500" dirty="0" smtClean="0">
                <a:solidFill>
                  <a:srgbClr val="000000"/>
                </a:solidFill>
                <a:latin typeface="Cambria" panose="02040503050406030204" pitchFamily="18" charset="0"/>
              </a:rPr>
              <a:t> array has been preloaded with the four suits, so to get the suit, we print the character string </a:t>
            </a:r>
            <a:r>
              <a:rPr lang="en-US" altLang="en-US" sz="2500" dirty="0" smtClean="0">
                <a:solidFill>
                  <a:srgbClr val="000000"/>
                </a:solidFill>
                <a:latin typeface="Consolas" panose="020B0609020204030204" pitchFamily="49" charset="0"/>
              </a:rPr>
              <a:t>suit[row]</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Similarly, to get the face value of the card, we print the character string </a:t>
            </a:r>
            <a:r>
              <a:rPr lang="en-US" altLang="en-US" sz="2500" dirty="0" smtClean="0">
                <a:solidFill>
                  <a:srgbClr val="000000"/>
                </a:solidFill>
                <a:latin typeface="Consolas" panose="020B0609020204030204" pitchFamily="49" charset="0"/>
              </a:rPr>
              <a:t>face[column]</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We also print the character string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of</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p>
        </p:txBody>
      </p:sp>
      <p:sp>
        <p:nvSpPr>
          <p:cNvPr id="1607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03006405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179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Printing this information in the proper order enables us to print each card in the form </a:t>
            </a:r>
            <a:r>
              <a:rPr lang="en-US" altLang="en-US" sz="2500" dirty="0" smtClean="0">
                <a:solidFill>
                  <a:srgbClr val="000000"/>
                </a:solidFill>
                <a:latin typeface="Consolas" panose="020B0609020204030204" pitchFamily="49" charset="0"/>
              </a:rPr>
              <a:t>"King</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of</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Clubs"</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"Ace</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of</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Diamonds"</a:t>
            </a:r>
            <a:r>
              <a:rPr lang="en-US" altLang="en-US" sz="2500" dirty="0" smtClean="0">
                <a:solidFill>
                  <a:srgbClr val="000000"/>
                </a:solidFill>
                <a:latin typeface="Cambria" panose="02040503050406030204" pitchFamily="18" charset="0"/>
              </a:rPr>
              <a:t> and so on.</a:t>
            </a:r>
          </a:p>
          <a:p>
            <a:pPr eaLnBrk="1" hangingPunct="1">
              <a:lnSpc>
                <a:spcPct val="90000"/>
              </a:lnSpc>
            </a:pPr>
            <a:r>
              <a:rPr lang="en-US" altLang="en-US" sz="2500" dirty="0" smtClean="0">
                <a:solidFill>
                  <a:srgbClr val="000000"/>
                </a:solidFill>
                <a:latin typeface="Cambria" panose="02040503050406030204" pitchFamily="18" charset="0"/>
              </a:rPr>
              <a:t>Let’s proceed with the top-down, stepwise refinement process. </a:t>
            </a:r>
          </a:p>
          <a:p>
            <a:pPr eaLnBrk="1" hangingPunct="1">
              <a:lnSpc>
                <a:spcPct val="90000"/>
              </a:lnSpc>
            </a:pPr>
            <a:r>
              <a:rPr lang="en-US" altLang="en-US" sz="2500" dirty="0" smtClean="0">
                <a:solidFill>
                  <a:srgbClr val="000000"/>
                </a:solidFill>
                <a:latin typeface="Cambria" panose="02040503050406030204" pitchFamily="18" charset="0"/>
              </a:rPr>
              <a:t>The </a:t>
            </a:r>
            <a:r>
              <a:rPr lang="en-US" altLang="en-US" sz="2500" i="1" dirty="0" smtClean="0">
                <a:solidFill>
                  <a:srgbClr val="000000"/>
                </a:solidFill>
                <a:latin typeface="Cambria" panose="02040503050406030204" pitchFamily="18" charset="0"/>
              </a:rPr>
              <a:t>top</a:t>
            </a:r>
            <a:r>
              <a:rPr lang="en-US" altLang="en-US" sz="2500" dirty="0" smtClean="0">
                <a:solidFill>
                  <a:srgbClr val="000000"/>
                </a:solidFill>
                <a:latin typeface="Cambria" panose="02040503050406030204" pitchFamily="18" charset="0"/>
              </a:rPr>
              <a:t> is simply</a:t>
            </a:r>
          </a:p>
          <a:p>
            <a:pPr lvl="1" eaLnBrk="1" hangingPunct="1">
              <a:lnSpc>
                <a:spcPct val="90000"/>
              </a:lnSpc>
            </a:pPr>
            <a:r>
              <a:rPr lang="en-US" altLang="en-US" sz="2100" i="1" dirty="0" smtClean="0">
                <a:solidFill>
                  <a:srgbClr val="000000"/>
                </a:solidFill>
                <a:latin typeface="Cambria" panose="02040503050406030204" pitchFamily="18" charset="0"/>
              </a:rPr>
              <a:t>Shuffle and deal 52 cards</a:t>
            </a:r>
          </a:p>
          <a:p>
            <a:pPr eaLnBrk="1" hangingPunct="1">
              <a:lnSpc>
                <a:spcPct val="90000"/>
              </a:lnSpc>
            </a:pPr>
            <a:r>
              <a:rPr lang="en-US" altLang="en-US" sz="2500" dirty="0" smtClean="0">
                <a:solidFill>
                  <a:srgbClr val="000000"/>
                </a:solidFill>
                <a:latin typeface="Cambria" panose="02040503050406030204" pitchFamily="18" charset="0"/>
              </a:rPr>
              <a:t>Our </a:t>
            </a:r>
            <a:r>
              <a:rPr lang="en-US" altLang="en-US" sz="2500" i="1" dirty="0" smtClean="0">
                <a:solidFill>
                  <a:srgbClr val="000000"/>
                </a:solidFill>
                <a:latin typeface="Cambria" panose="02040503050406030204" pitchFamily="18" charset="0"/>
              </a:rPr>
              <a:t>first</a:t>
            </a:r>
            <a:r>
              <a:rPr lang="en-US" altLang="en-US" sz="2500" dirty="0" smtClean="0">
                <a:solidFill>
                  <a:srgbClr val="000000"/>
                </a:solidFill>
                <a:latin typeface="Cambria" panose="02040503050406030204" pitchFamily="18" charset="0"/>
              </a:rPr>
              <a:t> refinement yields:</a:t>
            </a:r>
          </a:p>
          <a:p>
            <a:pPr lvl="1" eaLnBrk="1" hangingPunct="1">
              <a:lnSpc>
                <a:spcPct val="90000"/>
              </a:lnSpc>
            </a:pPr>
            <a:r>
              <a:rPr lang="en-US" altLang="en-US" sz="2100" i="1" dirty="0" smtClean="0">
                <a:solidFill>
                  <a:srgbClr val="000000"/>
                </a:solidFill>
                <a:latin typeface="Cambria" panose="02040503050406030204" pitchFamily="18" charset="0"/>
              </a:rPr>
              <a:t>Initialize the suit array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Initialize the face array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Initialize the deck array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Shuffle the deck</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Deal 52 cards</a:t>
            </a:r>
          </a:p>
        </p:txBody>
      </p:sp>
      <p:sp>
        <p:nvSpPr>
          <p:cNvPr id="1617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4389750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281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“Shuffle the deck” may be expanded as follows:</a:t>
            </a:r>
          </a:p>
          <a:p>
            <a:pPr lvl="1" eaLnBrk="1" hangingPunct="1"/>
            <a:r>
              <a:rPr lang="en-US" altLang="en-US" i="1" dirty="0" smtClean="0">
                <a:solidFill>
                  <a:srgbClr val="000000"/>
                </a:solidFill>
                <a:latin typeface="Cambria" panose="02040503050406030204" pitchFamily="18" charset="0"/>
              </a:rPr>
              <a:t>For each of the 52 cards</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Place card number in randomly selected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unoccupied slot of deck</a:t>
            </a:r>
          </a:p>
          <a:p>
            <a:pPr eaLnBrk="1" hangingPunct="1"/>
            <a:r>
              <a:rPr lang="en-US" altLang="en-US" dirty="0" smtClean="0">
                <a:solidFill>
                  <a:srgbClr val="000000"/>
                </a:solidFill>
                <a:latin typeface="Cambria" panose="02040503050406030204" pitchFamily="18" charset="0"/>
              </a:rPr>
              <a:t>“Deal 52 cards” may be expanded as follows:</a:t>
            </a:r>
          </a:p>
          <a:p>
            <a:pPr lvl="1" eaLnBrk="1" hangingPunct="1"/>
            <a:r>
              <a:rPr lang="en-US" altLang="en-US" i="1" dirty="0" smtClean="0">
                <a:solidFill>
                  <a:srgbClr val="000000"/>
                </a:solidFill>
                <a:latin typeface="Cambria" panose="02040503050406030204" pitchFamily="18" charset="0"/>
              </a:rPr>
              <a:t>For each of the 52 cards</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Find card number in deck array and print face and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suit of card</a:t>
            </a:r>
          </a:p>
        </p:txBody>
      </p:sp>
      <p:sp>
        <p:nvSpPr>
          <p:cNvPr id="1628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383875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a:t>
            </a:r>
          </a:p>
        </p:txBody>
      </p:sp>
      <p:sp>
        <p:nvSpPr>
          <p:cNvPr id="24579"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&amp;</a:t>
            </a:r>
            <a:r>
              <a:rPr lang="en-US" altLang="en-US" sz="2500" dirty="0" smtClean="0">
                <a:solidFill>
                  <a:srgbClr val="000000"/>
                </a:solidFill>
                <a:latin typeface="Cambria" panose="02040503050406030204" pitchFamily="18" charset="0"/>
              </a:rPr>
              <a:t>, or </a:t>
            </a:r>
            <a:r>
              <a:rPr lang="en-US" altLang="en-US" sz="2500" dirty="0" smtClean="0">
                <a:solidFill>
                  <a:srgbClr val="0000FF"/>
                </a:solidFill>
                <a:latin typeface="Cambria" panose="02040503050406030204" pitchFamily="18" charset="0"/>
              </a:rPr>
              <a:t>address operator</a:t>
            </a:r>
            <a:r>
              <a:rPr lang="en-US" altLang="en-US" sz="2500" dirty="0" smtClean="0">
                <a:solidFill>
                  <a:srgbClr val="000000"/>
                </a:solidFill>
                <a:latin typeface="Cambria" panose="02040503050406030204" pitchFamily="18" charset="0"/>
              </a:rPr>
              <a:t>, is a unary operator that returns the address of its operand. </a:t>
            </a:r>
          </a:p>
          <a:p>
            <a:pPr eaLnBrk="1" hangingPunct="1">
              <a:lnSpc>
                <a:spcPct val="90000"/>
              </a:lnSpc>
            </a:pPr>
            <a:r>
              <a:rPr lang="en-US" altLang="en-US" sz="2500" dirty="0" smtClean="0">
                <a:solidFill>
                  <a:srgbClr val="000000"/>
                </a:solidFill>
                <a:latin typeface="Cambria" panose="02040503050406030204" pitchFamily="18" charset="0"/>
              </a:rPr>
              <a:t>For example, assuming the definitions</a:t>
            </a:r>
          </a:p>
          <a:p>
            <a:pPr lvl="2" eaLnBrk="1" hangingPunct="1">
              <a:lnSpc>
                <a:spcPct val="90000"/>
              </a:lnSpc>
            </a:pP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y = </a:t>
            </a:r>
            <a:r>
              <a:rPr lang="en-US" altLang="en-US" sz="1900" b="1" dirty="0" smtClean="0">
                <a:solidFill>
                  <a:srgbClr val="128AFF"/>
                </a:solidFill>
                <a:latin typeface="Consolas" panose="020B0609020204030204" pitchFamily="49" charset="0"/>
              </a:rPr>
              <a:t>5</a:t>
            </a:r>
            <a:r>
              <a:rPr lang="en-US" altLang="en-US" sz="1900" b="1" dirty="0" smtClean="0">
                <a:solidFill>
                  <a:srgbClr val="000000"/>
                </a:solidFill>
                <a:latin typeface="Consolas" panose="020B0609020204030204" pitchFamily="49" charset="0"/>
              </a:rPr>
              <a:t>;</a:t>
            </a:r>
            <a:br>
              <a:rPr lang="en-US" altLang="en-US" sz="1900" b="1" dirty="0" smtClean="0">
                <a:solidFill>
                  <a:srgbClr val="000000"/>
                </a:solidFill>
                <a:latin typeface="Consolas" panose="020B0609020204030204" pitchFamily="49" charset="0"/>
              </a:rPr>
            </a:b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yPtr</a:t>
            </a:r>
            <a:r>
              <a:rPr lang="en-US" altLang="en-US" sz="1900"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the statement</a:t>
            </a:r>
          </a:p>
          <a:p>
            <a:pPr lvl="2" eaLnBrk="1" hangingPunct="1">
              <a:lnSpc>
                <a:spcPct val="90000"/>
              </a:lnSpc>
            </a:pPr>
            <a:r>
              <a:rPr lang="en-US" altLang="en-US" sz="1900" dirty="0" err="1" smtClean="0">
                <a:solidFill>
                  <a:srgbClr val="000000"/>
                </a:solidFill>
                <a:latin typeface="Consolas" panose="020B0609020204030204" pitchFamily="49" charset="0"/>
              </a:rPr>
              <a:t>yPtr</a:t>
            </a:r>
            <a:r>
              <a:rPr lang="en-US" altLang="en-US" sz="1900" dirty="0" smtClean="0">
                <a:solidFill>
                  <a:srgbClr val="000000"/>
                </a:solidFill>
                <a:latin typeface="Consolas" panose="020B0609020204030204" pitchFamily="49" charset="0"/>
              </a:rPr>
              <a:t> = &amp;y;</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assigns 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of the variable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to pointer variable </a:t>
            </a:r>
            <a:r>
              <a:rPr lang="en-US" altLang="en-US" sz="2500" dirty="0" err="1" smtClean="0">
                <a:solidFill>
                  <a:srgbClr val="000000"/>
                </a:solidFill>
                <a:latin typeface="Consolas" panose="020B0609020204030204" pitchFamily="49" charset="0"/>
              </a:rPr>
              <a:t>yPtr</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Variable </a:t>
            </a:r>
            <a:r>
              <a:rPr lang="en-US" altLang="en-US" sz="2500" dirty="0" err="1" smtClean="0">
                <a:solidFill>
                  <a:srgbClr val="000000"/>
                </a:solidFill>
                <a:latin typeface="Consolas" panose="020B0609020204030204" pitchFamily="49" charset="0"/>
              </a:rPr>
              <a:t>yPtr</a:t>
            </a:r>
            <a:r>
              <a:rPr lang="en-US" altLang="en-US" sz="2500" dirty="0" smtClean="0">
                <a:solidFill>
                  <a:srgbClr val="000000"/>
                </a:solidFill>
                <a:latin typeface="Cambria" panose="02040503050406030204" pitchFamily="18" charset="0"/>
              </a:rPr>
              <a:t> is then said to “point to”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Figure 7.2 shows a schematic representation of memory after the preceding assignment is executed.</a:t>
            </a:r>
          </a:p>
        </p:txBody>
      </p:sp>
      <p:sp>
        <p:nvSpPr>
          <p:cNvPr id="21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74274012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3843" name="Text Placeholder 2"/>
          <p:cNvSpPr>
            <a:spLocks noGrp="1"/>
          </p:cNvSpPr>
          <p:nvPr>
            <p:ph type="body" idx="1"/>
          </p:nvPr>
        </p:nvSpPr>
        <p:spPr/>
        <p:txBody>
          <a:bodyPr>
            <a:normAutofit fontScale="92500" lnSpcReduction="10000"/>
          </a:bodyPr>
          <a:lstStyle/>
          <a:p>
            <a:pPr eaLnBrk="1" hangingPunct="1">
              <a:lnSpc>
                <a:spcPct val="90000"/>
              </a:lnSpc>
            </a:pPr>
            <a:r>
              <a:rPr lang="en-US" altLang="en-US" dirty="0" smtClean="0">
                <a:solidFill>
                  <a:srgbClr val="000000"/>
                </a:solidFill>
                <a:latin typeface="Cambria" panose="02040503050406030204" pitchFamily="18" charset="0"/>
              </a:rPr>
              <a:t>Incorporating these expansions yields our complete </a:t>
            </a:r>
            <a:r>
              <a:rPr lang="en-US" altLang="en-US" i="1" dirty="0" smtClean="0">
                <a:solidFill>
                  <a:srgbClr val="000000"/>
                </a:solidFill>
                <a:latin typeface="Cambria" panose="02040503050406030204" pitchFamily="18" charset="0"/>
              </a:rPr>
              <a:t>second refinement</a:t>
            </a:r>
            <a:r>
              <a:rPr lang="en-US" altLang="en-US" dirty="0" smtClean="0">
                <a:solidFill>
                  <a:srgbClr val="000000"/>
                </a:solidFill>
                <a:latin typeface="Cambria" panose="02040503050406030204" pitchFamily="18" charset="0"/>
              </a:rPr>
              <a:t>:</a:t>
            </a:r>
          </a:p>
          <a:p>
            <a:pPr lvl="1" eaLnBrk="1" hangingPunct="1">
              <a:lnSpc>
                <a:spcPct val="90000"/>
              </a:lnSpc>
            </a:pPr>
            <a:r>
              <a:rPr lang="en-US" altLang="en-US" i="1" dirty="0" smtClean="0">
                <a:solidFill>
                  <a:srgbClr val="000000"/>
                </a:solidFill>
                <a:latin typeface="Cambria" panose="02040503050406030204" pitchFamily="18" charset="0"/>
              </a:rPr>
              <a:t>Initialize the suit array</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Initialize the face array</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Initialize the deck array</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For each of the 52 cards</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Place card number in randomly selected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unoccupied slot of deck</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For each of the 52 cards</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Find card number in deck array and print face and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suit of card</a:t>
            </a:r>
          </a:p>
        </p:txBody>
      </p:sp>
      <p:sp>
        <p:nvSpPr>
          <p:cNvPr id="1638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4721473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486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“Place card number in randomly selected unoccupied slot of deck” may be expanded as:</a:t>
            </a:r>
          </a:p>
          <a:p>
            <a:pPr lvl="1" eaLnBrk="1" hangingPunct="1">
              <a:lnSpc>
                <a:spcPct val="90000"/>
              </a:lnSpc>
            </a:pPr>
            <a:r>
              <a:rPr lang="en-US" altLang="en-US" sz="2100" i="1" dirty="0" smtClean="0">
                <a:solidFill>
                  <a:srgbClr val="000000"/>
                </a:solidFill>
                <a:latin typeface="Cambria" panose="02040503050406030204" pitchFamily="18" charset="0"/>
              </a:rPr>
              <a:t>Choose slot of deck randomly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While chosen slot of deck has been previously chosen</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Choose slot of deck randomly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Place card number in chosen slot of deck</a:t>
            </a:r>
          </a:p>
          <a:p>
            <a:pPr eaLnBrk="1" hangingPunct="1">
              <a:lnSpc>
                <a:spcPct val="90000"/>
              </a:lnSpc>
            </a:pPr>
            <a:r>
              <a:rPr lang="en-US" altLang="en-US" sz="2500" dirty="0" smtClean="0">
                <a:solidFill>
                  <a:srgbClr val="000000"/>
                </a:solidFill>
                <a:latin typeface="Cambria" panose="02040503050406030204" pitchFamily="18" charset="0"/>
              </a:rPr>
              <a:t>“Find card number in deck array and print face and suit of card” may be expanded as:</a:t>
            </a:r>
          </a:p>
          <a:p>
            <a:pPr lvl="1" eaLnBrk="1" hangingPunct="1">
              <a:lnSpc>
                <a:spcPct val="90000"/>
              </a:lnSpc>
            </a:pPr>
            <a:r>
              <a:rPr lang="en-US" altLang="en-US" sz="2100" i="1" dirty="0" smtClean="0">
                <a:solidFill>
                  <a:srgbClr val="000000"/>
                </a:solidFill>
                <a:latin typeface="Cambria" panose="02040503050406030204" pitchFamily="18" charset="0"/>
              </a:rPr>
              <a:t>For each slot of the deck array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If slot contains card number</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Print the face and suit of the card</a:t>
            </a:r>
          </a:p>
        </p:txBody>
      </p:sp>
      <p:sp>
        <p:nvSpPr>
          <p:cNvPr id="164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7805936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5891" name="Text Placeholder 2"/>
          <p:cNvSpPr>
            <a:spLocks noGrp="1"/>
          </p:cNvSpPr>
          <p:nvPr>
            <p:ph type="body" idx="1"/>
          </p:nvPr>
        </p:nvSpPr>
        <p:spPr/>
        <p:txBody>
          <a:bodyPr/>
          <a:lstStyle/>
          <a:p>
            <a:pPr eaLnBrk="1" hangingPunct="1">
              <a:lnSpc>
                <a:spcPct val="80000"/>
              </a:lnSpc>
            </a:pPr>
            <a:r>
              <a:rPr lang="en-US" altLang="en-US" sz="2300" dirty="0" smtClean="0">
                <a:solidFill>
                  <a:srgbClr val="000000"/>
                </a:solidFill>
                <a:latin typeface="Cambria" panose="02040503050406030204" pitchFamily="18" charset="0"/>
              </a:rPr>
              <a:t>Incorporating these expansions yields our </a:t>
            </a:r>
            <a:r>
              <a:rPr lang="en-US" altLang="en-US" sz="2300" i="1" dirty="0" smtClean="0">
                <a:solidFill>
                  <a:srgbClr val="000000"/>
                </a:solidFill>
                <a:latin typeface="Cambria" panose="02040503050406030204" pitchFamily="18" charset="0"/>
              </a:rPr>
              <a:t>third refinement</a:t>
            </a:r>
            <a:r>
              <a:rPr lang="en-US" altLang="en-US" sz="2300" dirty="0" smtClean="0">
                <a:solidFill>
                  <a:srgbClr val="000000"/>
                </a:solidFill>
                <a:latin typeface="Cambria" panose="02040503050406030204" pitchFamily="18" charset="0"/>
              </a:rPr>
              <a:t>:</a:t>
            </a:r>
          </a:p>
          <a:p>
            <a:pPr lvl="1" eaLnBrk="1" hangingPunct="1">
              <a:lnSpc>
                <a:spcPct val="80000"/>
              </a:lnSpc>
            </a:pPr>
            <a:r>
              <a:rPr lang="en-US" altLang="en-US" sz="2000" i="1" dirty="0" smtClean="0">
                <a:solidFill>
                  <a:srgbClr val="000000"/>
                </a:solidFill>
                <a:latin typeface="Cambria" panose="02040503050406030204" pitchFamily="18" charset="0"/>
              </a:rPr>
              <a:t>Initialize the suit array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Initialize the face array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Initialize the deck array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For each of the 52 cards</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Choose slot of deck randomly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While slot of deck has been previously chosen</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Choose slot of deck randomly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Place card number in chosen slot of deck</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For each of the 52 cards</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For each slot of deck array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If slot contains desired card number</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Print the face and suit of the card</a:t>
            </a:r>
          </a:p>
        </p:txBody>
      </p:sp>
      <p:sp>
        <p:nvSpPr>
          <p:cNvPr id="1658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3219544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691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This completes the refinement process. </a:t>
            </a:r>
          </a:p>
          <a:p>
            <a:pPr eaLnBrk="1" hangingPunct="1"/>
            <a:r>
              <a:rPr lang="en-US" altLang="en-US" dirty="0" smtClean="0">
                <a:solidFill>
                  <a:srgbClr val="000000"/>
                </a:solidFill>
                <a:latin typeface="Cambria" panose="02040503050406030204" pitchFamily="18" charset="0"/>
              </a:rPr>
              <a:t>This program is more efficient if the shuffle and deal portions of the algorithm are combined so that each card is dealt as it’s placed in the deck. </a:t>
            </a:r>
          </a:p>
          <a:p>
            <a:pPr eaLnBrk="1" hangingPunct="1"/>
            <a:r>
              <a:rPr lang="en-US" altLang="en-US" dirty="0" smtClean="0">
                <a:solidFill>
                  <a:srgbClr val="000000"/>
                </a:solidFill>
                <a:latin typeface="Cambria" panose="02040503050406030204" pitchFamily="18" charset="0"/>
              </a:rPr>
              <a:t>We’ve chosen to program these operations separately because normally cards are dealt after they’re shuffled (not while they’re being shuffled).</a:t>
            </a:r>
          </a:p>
        </p:txBody>
      </p:sp>
      <p:sp>
        <p:nvSpPr>
          <p:cNvPr id="1669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2267735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7939"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 card shuffling and dealing program is shown in Fig. 7.24, and a sample execution is shown in Fig. 7.25. </a:t>
            </a:r>
          </a:p>
          <a:p>
            <a:pPr eaLnBrk="1" hangingPunct="1">
              <a:lnSpc>
                <a:spcPct val="90000"/>
              </a:lnSpc>
            </a:pPr>
            <a:r>
              <a:rPr lang="en-US" altLang="en-US" dirty="0" smtClean="0">
                <a:solidFill>
                  <a:srgbClr val="000000"/>
                </a:solidFill>
                <a:latin typeface="Cambria" panose="02040503050406030204" pitchFamily="18" charset="0"/>
              </a:rPr>
              <a:t>Conversion </a:t>
            </a:r>
            <a:r>
              <a:rPr lang="en-US" altLang="en-US" dirty="0" err="1" smtClean="0">
                <a:solidFill>
                  <a:srgbClr val="000000"/>
                </a:solidFill>
                <a:latin typeface="Cambria" panose="02040503050406030204" pitchFamily="18" charset="0"/>
              </a:rPr>
              <a:t>specifier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%s</a:t>
            </a:r>
            <a:r>
              <a:rPr lang="en-US" altLang="en-US" dirty="0" smtClean="0">
                <a:solidFill>
                  <a:srgbClr val="000000"/>
                </a:solidFill>
                <a:latin typeface="Cambria" panose="02040503050406030204" pitchFamily="18" charset="0"/>
              </a:rPr>
              <a:t> is used to print strings of characters in the calls to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The corresponding argument in the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ambria" panose="02040503050406030204" pitchFamily="18" charset="0"/>
              </a:rPr>
              <a:t> call must be a pointer to </a:t>
            </a:r>
            <a:r>
              <a:rPr lang="en-US" altLang="en-US" dirty="0" smtClean="0">
                <a:solidFill>
                  <a:srgbClr val="000000"/>
                </a:solidFill>
                <a:latin typeface="Consolas" panose="020B0609020204030204" pitchFamily="49" charset="0"/>
              </a:rPr>
              <a:t>char</a:t>
            </a:r>
            <a:r>
              <a:rPr lang="en-US" altLang="en-US" dirty="0" smtClean="0">
                <a:solidFill>
                  <a:srgbClr val="000000"/>
                </a:solidFill>
                <a:latin typeface="Cambria" panose="02040503050406030204" pitchFamily="18" charset="0"/>
              </a:rPr>
              <a:t> (or a </a:t>
            </a:r>
            <a:r>
              <a:rPr lang="en-US" altLang="en-US" dirty="0" smtClean="0">
                <a:solidFill>
                  <a:srgbClr val="000000"/>
                </a:solidFill>
                <a:latin typeface="Consolas" panose="020B0609020204030204" pitchFamily="49" charset="0"/>
              </a:rPr>
              <a:t>char</a:t>
            </a:r>
            <a:r>
              <a:rPr lang="en-US" altLang="en-US" dirty="0" smtClean="0">
                <a:solidFill>
                  <a:srgbClr val="000000"/>
                </a:solidFill>
                <a:latin typeface="Cambria" panose="02040503050406030204" pitchFamily="18" charset="0"/>
              </a:rPr>
              <a:t> array). </a:t>
            </a:r>
          </a:p>
          <a:p>
            <a:pPr eaLnBrk="1" hangingPunct="1">
              <a:lnSpc>
                <a:spcPct val="90000"/>
              </a:lnSpc>
            </a:pPr>
            <a:r>
              <a:rPr lang="en-US" altLang="en-US" dirty="0" smtClean="0">
                <a:solidFill>
                  <a:srgbClr val="000000"/>
                </a:solidFill>
                <a:latin typeface="Cambria" panose="02040503050406030204" pitchFamily="18" charset="0"/>
              </a:rPr>
              <a:t>The format specification </a:t>
            </a:r>
            <a:r>
              <a:rPr lang="en-US" altLang="en-US" dirty="0" smtClean="0">
                <a:solidFill>
                  <a:srgbClr val="000000"/>
                </a:solidFill>
                <a:latin typeface="Consolas" panose="020B0609020204030204" pitchFamily="49" charset="0"/>
              </a:rPr>
              <a:t>"%5s of</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%-8s"</a:t>
            </a:r>
            <a:r>
              <a:rPr lang="en-US" altLang="en-US" dirty="0" smtClean="0">
                <a:solidFill>
                  <a:srgbClr val="000000"/>
                </a:solidFill>
                <a:latin typeface="Cambria" panose="02040503050406030204" pitchFamily="18" charset="0"/>
              </a:rPr>
              <a:t> prints a character string </a:t>
            </a:r>
            <a:r>
              <a:rPr lang="en-US" altLang="en-US" i="1" dirty="0" smtClean="0">
                <a:solidFill>
                  <a:srgbClr val="000000"/>
                </a:solidFill>
                <a:latin typeface="Cambria" panose="02040503050406030204" pitchFamily="18" charset="0"/>
              </a:rPr>
              <a:t>right justified </a:t>
            </a:r>
            <a:r>
              <a:rPr lang="en-US" altLang="en-US" dirty="0" smtClean="0">
                <a:solidFill>
                  <a:srgbClr val="000000"/>
                </a:solidFill>
                <a:latin typeface="Cambria" panose="02040503050406030204" pitchFamily="18" charset="0"/>
              </a:rPr>
              <a:t>in a field of five characters followed by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of</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and a character string </a:t>
            </a:r>
            <a:r>
              <a:rPr lang="en-US" altLang="en-US" i="1" dirty="0" smtClean="0">
                <a:solidFill>
                  <a:srgbClr val="000000"/>
                </a:solidFill>
                <a:latin typeface="Cambria" panose="02040503050406030204" pitchFamily="18" charset="0"/>
              </a:rPr>
              <a:t>left justified </a:t>
            </a:r>
            <a:r>
              <a:rPr lang="en-US" altLang="en-US" dirty="0" smtClean="0">
                <a:solidFill>
                  <a:srgbClr val="000000"/>
                </a:solidFill>
                <a:latin typeface="Cambria" panose="02040503050406030204" pitchFamily="18" charset="0"/>
              </a:rPr>
              <a:t>in a field of eight characters. </a:t>
            </a:r>
          </a:p>
          <a:p>
            <a:pPr eaLnBrk="1" hangingPunct="1">
              <a:lnSpc>
                <a:spcPct val="90000"/>
              </a:lnSpc>
            </a:pPr>
            <a:r>
              <a:rPr lang="en-US" altLang="en-US" dirty="0" smtClean="0">
                <a:solidFill>
                  <a:srgbClr val="000000"/>
                </a:solidFill>
                <a:latin typeface="Cambria" panose="02040503050406030204" pitchFamily="18" charset="0"/>
              </a:rPr>
              <a:t>The </a:t>
            </a:r>
            <a:r>
              <a:rPr lang="en-US" altLang="en-US" i="1" dirty="0" smtClean="0">
                <a:solidFill>
                  <a:srgbClr val="000000"/>
                </a:solidFill>
                <a:latin typeface="Cambria" panose="02040503050406030204" pitchFamily="18" charset="0"/>
              </a:rPr>
              <a:t>minus sign </a:t>
            </a:r>
            <a:r>
              <a:rPr lang="en-US" altLang="en-US" dirty="0" smtClean="0">
                <a:solidFill>
                  <a:srgbClr val="000000"/>
                </a:solidFill>
                <a:latin typeface="Cambria" panose="02040503050406030204" pitchFamily="18" charset="0"/>
              </a:rPr>
              <a:t>in </a:t>
            </a:r>
            <a:r>
              <a:rPr lang="en-US" altLang="en-US" dirty="0" smtClean="0">
                <a:solidFill>
                  <a:srgbClr val="000000"/>
                </a:solidFill>
                <a:latin typeface="Consolas" panose="020B0609020204030204" pitchFamily="49" charset="0"/>
              </a:rPr>
              <a:t>%-8s</a:t>
            </a:r>
            <a:r>
              <a:rPr lang="en-US" altLang="en-US" dirty="0" smtClean="0">
                <a:solidFill>
                  <a:srgbClr val="000000"/>
                </a:solidFill>
                <a:latin typeface="Cambria" panose="02040503050406030204" pitchFamily="18" charset="0"/>
              </a:rPr>
              <a:t> signifies left justification.</a:t>
            </a:r>
          </a:p>
        </p:txBody>
      </p:sp>
      <p:sp>
        <p:nvSpPr>
          <p:cNvPr id="1679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24716728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7021584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0832409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0097178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9844809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103745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 (Cont.)</a:t>
            </a:r>
          </a:p>
        </p:txBody>
      </p:sp>
      <p:sp>
        <p:nvSpPr>
          <p:cNvPr id="23555"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Pointer Representation in Memory</a:t>
            </a:r>
          </a:p>
          <a:p>
            <a:pPr eaLnBrk="1" hangingPunct="1">
              <a:defRPr/>
            </a:pPr>
            <a:r>
              <a:rPr lang="en-US" dirty="0" smtClean="0">
                <a:solidFill>
                  <a:srgbClr val="000000"/>
                </a:solidFill>
                <a:latin typeface="Cambria" panose="02040503050406030204" pitchFamily="18" charset="0"/>
              </a:rPr>
              <a:t>Figure 7.3 shows the representation of the pointer in memory, assuming that integer variable </a:t>
            </a:r>
            <a:r>
              <a:rPr lang="en-US" dirty="0" smtClean="0">
                <a:solidFill>
                  <a:srgbClr val="000000"/>
                </a:solidFill>
                <a:latin typeface="Consolas" panose="020B0609020204030204" pitchFamily="49" charset="0"/>
              </a:rPr>
              <a:t>y</a:t>
            </a:r>
            <a:r>
              <a:rPr lang="en-US" dirty="0" smtClean="0">
                <a:solidFill>
                  <a:srgbClr val="000000"/>
                </a:solidFill>
                <a:latin typeface="Cambria" panose="02040503050406030204" pitchFamily="18" charset="0"/>
              </a:rPr>
              <a:t> is stored at location </a:t>
            </a:r>
            <a:r>
              <a:rPr lang="en-US" dirty="0" smtClean="0">
                <a:solidFill>
                  <a:srgbClr val="000000"/>
                </a:solidFill>
                <a:latin typeface="Consolas" panose="020B0609020204030204" pitchFamily="49" charset="0"/>
              </a:rPr>
              <a:t>600000</a:t>
            </a:r>
            <a:r>
              <a:rPr lang="en-US" dirty="0" smtClean="0">
                <a:solidFill>
                  <a:srgbClr val="000000"/>
                </a:solidFill>
                <a:latin typeface="Cambria" panose="02040503050406030204" pitchFamily="18" charset="0"/>
              </a:rPr>
              <a:t>, and pointer variable </a:t>
            </a:r>
            <a:r>
              <a:rPr lang="en-US" dirty="0" err="1" smtClean="0">
                <a:solidFill>
                  <a:srgbClr val="000000"/>
                </a:solidFill>
                <a:latin typeface="Consolas" panose="020B0609020204030204" pitchFamily="49" charset="0"/>
              </a:rPr>
              <a:t>yPtr</a:t>
            </a:r>
            <a:r>
              <a:rPr lang="en-US" dirty="0" smtClean="0">
                <a:solidFill>
                  <a:srgbClr val="000000"/>
                </a:solidFill>
                <a:latin typeface="Cambria" panose="02040503050406030204" pitchFamily="18" charset="0"/>
              </a:rPr>
              <a:t> is stored at location </a:t>
            </a:r>
            <a:r>
              <a:rPr lang="en-US" dirty="0" smtClean="0">
                <a:solidFill>
                  <a:srgbClr val="000000"/>
                </a:solidFill>
                <a:latin typeface="Consolas" panose="020B0609020204030204" pitchFamily="49" charset="0"/>
              </a:rPr>
              <a:t>500000</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The operand of the address operator must be a variable; the address operator </a:t>
            </a:r>
            <a:r>
              <a:rPr lang="en-US" i="1" dirty="0" smtClean="0">
                <a:solidFill>
                  <a:srgbClr val="000000"/>
                </a:solidFill>
                <a:latin typeface="Cambria" panose="02040503050406030204" pitchFamily="18" charset="0"/>
              </a:rPr>
              <a:t>cannot</a:t>
            </a:r>
            <a:r>
              <a:rPr lang="en-US" dirty="0" smtClean="0">
                <a:solidFill>
                  <a:srgbClr val="000000"/>
                </a:solidFill>
                <a:latin typeface="Cambria" panose="02040503050406030204" pitchFamily="18" charset="0"/>
              </a:rPr>
              <a:t> be applied to constants or expressions.</a:t>
            </a:r>
          </a:p>
        </p:txBody>
      </p:sp>
      <p:sp>
        <p:nvSpPr>
          <p:cNvPr id="235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58557072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7408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There’s a weakness in the dealing algorithm. </a:t>
            </a:r>
          </a:p>
          <a:p>
            <a:pPr eaLnBrk="1" hangingPunct="1"/>
            <a:r>
              <a:rPr lang="en-US" altLang="en-US" dirty="0" smtClean="0">
                <a:solidFill>
                  <a:srgbClr val="000000"/>
                </a:solidFill>
                <a:latin typeface="Cambria" panose="02040503050406030204" pitchFamily="18" charset="0"/>
              </a:rPr>
              <a:t>Once a match is found, the two inner </a:t>
            </a:r>
            <a:r>
              <a:rPr lang="en-US" altLang="en-US" dirty="0" smtClean="0">
                <a:solidFill>
                  <a:srgbClr val="000000"/>
                </a:solidFill>
                <a:latin typeface="Consolas" panose="020B0609020204030204" pitchFamily="49" charset="0"/>
              </a:rPr>
              <a:t>for</a:t>
            </a:r>
            <a:r>
              <a:rPr lang="en-US" altLang="en-US" dirty="0" smtClean="0">
                <a:solidFill>
                  <a:srgbClr val="000000"/>
                </a:solidFill>
                <a:latin typeface="Cambria" panose="02040503050406030204" pitchFamily="18" charset="0"/>
              </a:rPr>
              <a:t> statements continue searching the remaining elements of </a:t>
            </a:r>
            <a:r>
              <a:rPr lang="en-US" altLang="en-US" dirty="0" smtClean="0">
                <a:solidFill>
                  <a:srgbClr val="000000"/>
                </a:solidFill>
                <a:latin typeface="Consolas" panose="020B0609020204030204" pitchFamily="49" charset="0"/>
              </a:rPr>
              <a:t>deck</a:t>
            </a:r>
            <a:r>
              <a:rPr lang="en-US" altLang="en-US" dirty="0" smtClean="0">
                <a:solidFill>
                  <a:srgbClr val="000000"/>
                </a:solidFill>
                <a:latin typeface="Cambria" panose="02040503050406030204" pitchFamily="18" charset="0"/>
              </a:rPr>
              <a:t> for a match. </a:t>
            </a:r>
          </a:p>
          <a:p>
            <a:pPr eaLnBrk="1" hangingPunct="1"/>
            <a:r>
              <a:rPr lang="en-US" altLang="en-US" dirty="0" smtClean="0">
                <a:solidFill>
                  <a:srgbClr val="000000"/>
                </a:solidFill>
                <a:latin typeface="Cambria" panose="02040503050406030204" pitchFamily="18" charset="0"/>
              </a:rPr>
              <a:t>We correct this deficiency in this chapter’s exercises and in a Chapter 10 case study.</a:t>
            </a:r>
          </a:p>
        </p:txBody>
      </p:sp>
      <p:sp>
        <p:nvSpPr>
          <p:cNvPr id="1740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0932596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a:t>
            </a:r>
          </a:p>
        </p:txBody>
      </p:sp>
      <p:sp>
        <p:nvSpPr>
          <p:cNvPr id="17510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A </a:t>
            </a:r>
            <a:r>
              <a:rPr lang="en-US" altLang="en-US" dirty="0" smtClean="0">
                <a:solidFill>
                  <a:srgbClr val="0000FF"/>
                </a:solidFill>
                <a:latin typeface="Cambria" panose="02040503050406030204" pitchFamily="18" charset="0"/>
              </a:rPr>
              <a:t>pointer to a function</a:t>
            </a:r>
            <a:r>
              <a:rPr lang="en-US" altLang="en-US" dirty="0" smtClean="0">
                <a:solidFill>
                  <a:srgbClr val="000000"/>
                </a:solidFill>
                <a:latin typeface="Cambria" panose="02040503050406030204" pitchFamily="18" charset="0"/>
              </a:rPr>
              <a:t> contains the address of the function in memory. </a:t>
            </a:r>
          </a:p>
          <a:p>
            <a:pPr eaLnBrk="1" hangingPunct="1"/>
            <a:r>
              <a:rPr lang="en-US" altLang="en-US" dirty="0" smtClean="0">
                <a:solidFill>
                  <a:srgbClr val="000000"/>
                </a:solidFill>
                <a:latin typeface="Cambria" panose="02040503050406030204" pitchFamily="18" charset="0"/>
              </a:rPr>
              <a:t>In Chapter 6, we saw that an array name is really the address in memory of the first element of the array. </a:t>
            </a:r>
          </a:p>
          <a:p>
            <a:pPr eaLnBrk="1" hangingPunct="1"/>
            <a:r>
              <a:rPr lang="en-US" altLang="en-US" dirty="0" smtClean="0">
                <a:solidFill>
                  <a:srgbClr val="000000"/>
                </a:solidFill>
                <a:latin typeface="Cambria" panose="02040503050406030204" pitchFamily="18" charset="0"/>
              </a:rPr>
              <a:t>Similarly, a function name is really the starting address in memory of the code that performs the function’s task. </a:t>
            </a:r>
          </a:p>
          <a:p>
            <a:pPr eaLnBrk="1" hangingPunct="1"/>
            <a:r>
              <a:rPr lang="en-US" altLang="en-US" dirty="0" smtClean="0">
                <a:solidFill>
                  <a:srgbClr val="000000"/>
                </a:solidFill>
                <a:latin typeface="Cambria" panose="02040503050406030204" pitchFamily="18" charset="0"/>
              </a:rPr>
              <a:t>Pointers to functions can be passed to functions, </a:t>
            </a:r>
            <a:r>
              <a:rPr lang="en-US" altLang="en-US" i="1" dirty="0" smtClean="0">
                <a:solidFill>
                  <a:srgbClr val="000000"/>
                </a:solidFill>
                <a:latin typeface="Cambria" panose="02040503050406030204" pitchFamily="18" charset="0"/>
              </a:rPr>
              <a:t>returned</a:t>
            </a:r>
            <a:r>
              <a:rPr lang="en-US" altLang="en-US" dirty="0" smtClean="0">
                <a:solidFill>
                  <a:srgbClr val="000000"/>
                </a:solidFill>
                <a:latin typeface="Cambria" panose="02040503050406030204" pitchFamily="18" charset="0"/>
              </a:rPr>
              <a:t> from functions, stored in arrays and </a:t>
            </a:r>
            <a:r>
              <a:rPr lang="en-US" altLang="en-US" i="1" dirty="0" smtClean="0">
                <a:solidFill>
                  <a:srgbClr val="000000"/>
                </a:solidFill>
                <a:latin typeface="Cambria" panose="02040503050406030204" pitchFamily="18" charset="0"/>
              </a:rPr>
              <a:t>assigned</a:t>
            </a:r>
            <a:r>
              <a:rPr lang="en-US" altLang="en-US" dirty="0" smtClean="0">
                <a:solidFill>
                  <a:srgbClr val="000000"/>
                </a:solidFill>
                <a:latin typeface="Cambria" panose="02040503050406030204" pitchFamily="18" charset="0"/>
              </a:rPr>
              <a:t> to other function pointers. </a:t>
            </a:r>
          </a:p>
        </p:txBody>
      </p:sp>
      <p:sp>
        <p:nvSpPr>
          <p:cNvPr id="1751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682482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7613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To illustrate the use of pointers to functions, Fig. 7.26 presents a modified version of the bubble sort program in Fig. 7.15. </a:t>
            </a:r>
          </a:p>
          <a:p>
            <a:pPr eaLnBrk="1" hangingPunct="1"/>
            <a:r>
              <a:rPr lang="en-US" altLang="en-US" dirty="0" smtClean="0">
                <a:solidFill>
                  <a:srgbClr val="000000"/>
                </a:solidFill>
                <a:latin typeface="Cambria" panose="02040503050406030204" pitchFamily="18" charset="0"/>
              </a:rPr>
              <a:t>The new version consists of </a:t>
            </a:r>
            <a:r>
              <a:rPr lang="en-US" altLang="en-US" dirty="0" smtClean="0">
                <a:solidFill>
                  <a:srgbClr val="000000"/>
                </a:solidFill>
                <a:latin typeface="Consolas" panose="020B0609020204030204" pitchFamily="49" charset="0"/>
              </a:rPr>
              <a:t>main</a:t>
            </a:r>
            <a:r>
              <a:rPr lang="en-US" altLang="en-US" dirty="0" smtClean="0">
                <a:solidFill>
                  <a:srgbClr val="000000"/>
                </a:solidFill>
                <a:latin typeface="Cambria" panose="02040503050406030204" pitchFamily="18" charset="0"/>
              </a:rPr>
              <a:t> and functions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ascending</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descending</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receives a pointer to a function—either function </a:t>
            </a:r>
            <a:r>
              <a:rPr lang="en-US" altLang="en-US" dirty="0" smtClean="0">
                <a:solidFill>
                  <a:srgbClr val="000000"/>
                </a:solidFill>
                <a:latin typeface="Consolas" panose="020B0609020204030204" pitchFamily="49" charset="0"/>
              </a:rPr>
              <a:t>ascending</a:t>
            </a:r>
            <a:r>
              <a:rPr lang="en-US" altLang="en-US" dirty="0" smtClean="0">
                <a:solidFill>
                  <a:srgbClr val="000000"/>
                </a:solidFill>
                <a:latin typeface="Cambria" panose="02040503050406030204" pitchFamily="18" charset="0"/>
              </a:rPr>
              <a:t> or function </a:t>
            </a:r>
            <a:r>
              <a:rPr lang="en-US" altLang="en-US" dirty="0" smtClean="0">
                <a:solidFill>
                  <a:srgbClr val="000000"/>
                </a:solidFill>
                <a:latin typeface="Consolas" panose="020B0609020204030204" pitchFamily="49" charset="0"/>
              </a:rPr>
              <a:t>descending</a:t>
            </a:r>
            <a:r>
              <a:rPr lang="en-US" altLang="en-US" dirty="0" smtClean="0">
                <a:solidFill>
                  <a:srgbClr val="000000"/>
                </a:solidFill>
                <a:latin typeface="Cambria" panose="02040503050406030204" pitchFamily="18" charset="0"/>
              </a:rPr>
              <a:t>—as an </a:t>
            </a:r>
            <a:r>
              <a:rPr lang="en-US" altLang="en-US" i="1" dirty="0" smtClean="0">
                <a:solidFill>
                  <a:srgbClr val="000000"/>
                </a:solidFill>
                <a:latin typeface="Cambria" panose="02040503050406030204" pitchFamily="18" charset="0"/>
              </a:rPr>
              <a:t>argument</a:t>
            </a:r>
            <a:r>
              <a:rPr lang="en-US" altLang="en-US" dirty="0" smtClean="0">
                <a:solidFill>
                  <a:srgbClr val="000000"/>
                </a:solidFill>
                <a:latin typeface="Cambria" panose="02040503050406030204" pitchFamily="18" charset="0"/>
              </a:rPr>
              <a:t>, in addition to an integer array and the size of the array. </a:t>
            </a:r>
          </a:p>
        </p:txBody>
      </p:sp>
      <p:sp>
        <p:nvSpPr>
          <p:cNvPr id="176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900654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77155"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program prompts the user to choose whether the array should be sorted in </a:t>
            </a:r>
            <a:r>
              <a:rPr lang="en-US" altLang="en-US" i="1" dirty="0" smtClean="0">
                <a:solidFill>
                  <a:srgbClr val="000000"/>
                </a:solidFill>
                <a:latin typeface="Cambria" panose="02040503050406030204" pitchFamily="18" charset="0"/>
              </a:rPr>
              <a:t>ascending</a:t>
            </a:r>
            <a:r>
              <a:rPr lang="en-US" altLang="en-US" dirty="0" smtClean="0">
                <a:solidFill>
                  <a:srgbClr val="000000"/>
                </a:solidFill>
                <a:latin typeface="Cambria" panose="02040503050406030204" pitchFamily="18" charset="0"/>
              </a:rPr>
              <a:t> or in </a:t>
            </a:r>
            <a:r>
              <a:rPr lang="en-US" altLang="en-US" i="1" dirty="0" smtClean="0">
                <a:solidFill>
                  <a:srgbClr val="000000"/>
                </a:solidFill>
                <a:latin typeface="Cambria" panose="02040503050406030204" pitchFamily="18" charset="0"/>
              </a:rPr>
              <a:t>descending</a:t>
            </a:r>
            <a:r>
              <a:rPr lang="en-US" altLang="en-US" dirty="0" smtClean="0">
                <a:solidFill>
                  <a:srgbClr val="000000"/>
                </a:solidFill>
                <a:latin typeface="Cambria" panose="02040503050406030204" pitchFamily="18" charset="0"/>
              </a:rPr>
              <a:t> order. </a:t>
            </a:r>
          </a:p>
          <a:p>
            <a:pPr eaLnBrk="1" hangingPunct="1"/>
            <a:r>
              <a:rPr lang="en-US" altLang="en-US" dirty="0" smtClean="0">
                <a:solidFill>
                  <a:srgbClr val="000000"/>
                </a:solidFill>
                <a:latin typeface="Cambria" panose="02040503050406030204" pitchFamily="18" charset="0"/>
              </a:rPr>
              <a:t>If the user enters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a pointer to function </a:t>
            </a:r>
            <a:r>
              <a:rPr lang="en-US" altLang="en-US" dirty="0" smtClean="0">
                <a:solidFill>
                  <a:srgbClr val="000000"/>
                </a:solidFill>
                <a:latin typeface="Consolas" panose="020B0609020204030204" pitchFamily="49" charset="0"/>
              </a:rPr>
              <a:t>ascending</a:t>
            </a:r>
            <a:r>
              <a:rPr lang="en-US" altLang="en-US" dirty="0" smtClean="0">
                <a:solidFill>
                  <a:srgbClr val="000000"/>
                </a:solidFill>
                <a:latin typeface="Cambria" panose="02040503050406030204" pitchFamily="18" charset="0"/>
              </a:rPr>
              <a:t> is passed to function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causing the array to be sorted into </a:t>
            </a:r>
            <a:r>
              <a:rPr lang="en-US" altLang="en-US" i="1" dirty="0" smtClean="0">
                <a:solidFill>
                  <a:srgbClr val="000000"/>
                </a:solidFill>
                <a:latin typeface="Cambria" panose="02040503050406030204" pitchFamily="18" charset="0"/>
              </a:rPr>
              <a:t>increasing</a:t>
            </a:r>
            <a:r>
              <a:rPr lang="en-US" altLang="en-US" dirty="0" smtClean="0">
                <a:solidFill>
                  <a:srgbClr val="000000"/>
                </a:solidFill>
                <a:latin typeface="Cambria" panose="02040503050406030204" pitchFamily="18" charset="0"/>
              </a:rPr>
              <a:t> order. </a:t>
            </a:r>
          </a:p>
          <a:p>
            <a:pPr eaLnBrk="1" hangingPunct="1"/>
            <a:r>
              <a:rPr lang="en-US" altLang="en-US" dirty="0" smtClean="0">
                <a:solidFill>
                  <a:srgbClr val="000000"/>
                </a:solidFill>
                <a:latin typeface="Cambria" panose="02040503050406030204" pitchFamily="18" charset="0"/>
              </a:rPr>
              <a:t>If the user enters </a:t>
            </a:r>
            <a:r>
              <a:rPr lang="en-US" altLang="en-US" dirty="0" smtClean="0">
                <a:solidFill>
                  <a:srgbClr val="000000"/>
                </a:solidFill>
                <a:latin typeface="Consolas" panose="020B0609020204030204" pitchFamily="49" charset="0"/>
              </a:rPr>
              <a:t>2</a:t>
            </a:r>
            <a:r>
              <a:rPr lang="en-US" altLang="en-US" dirty="0" smtClean="0">
                <a:solidFill>
                  <a:srgbClr val="000000"/>
                </a:solidFill>
                <a:latin typeface="Cambria" panose="02040503050406030204" pitchFamily="18" charset="0"/>
              </a:rPr>
              <a:t>, a pointer to function </a:t>
            </a:r>
            <a:r>
              <a:rPr lang="en-US" altLang="en-US" dirty="0" smtClean="0">
                <a:solidFill>
                  <a:srgbClr val="000000"/>
                </a:solidFill>
                <a:latin typeface="Consolas" panose="020B0609020204030204" pitchFamily="49" charset="0"/>
              </a:rPr>
              <a:t>descending</a:t>
            </a:r>
            <a:r>
              <a:rPr lang="en-US" altLang="en-US" dirty="0" smtClean="0">
                <a:solidFill>
                  <a:srgbClr val="000000"/>
                </a:solidFill>
                <a:latin typeface="Cambria" panose="02040503050406030204" pitchFamily="18" charset="0"/>
              </a:rPr>
              <a:t> is passed to function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causing the array to be sorted into </a:t>
            </a:r>
            <a:r>
              <a:rPr lang="en-US" altLang="en-US" i="1" dirty="0" smtClean="0">
                <a:solidFill>
                  <a:srgbClr val="000000"/>
                </a:solidFill>
                <a:latin typeface="Cambria" panose="02040503050406030204" pitchFamily="18" charset="0"/>
              </a:rPr>
              <a:t>decreasing</a:t>
            </a:r>
            <a:r>
              <a:rPr lang="en-US" altLang="en-US" dirty="0" smtClean="0">
                <a:solidFill>
                  <a:srgbClr val="000000"/>
                </a:solidFill>
                <a:latin typeface="Cambria" panose="02040503050406030204" pitchFamily="18" charset="0"/>
              </a:rPr>
              <a:t> order. </a:t>
            </a:r>
          </a:p>
          <a:p>
            <a:pPr eaLnBrk="1" hangingPunct="1"/>
            <a:r>
              <a:rPr lang="en-US" altLang="en-US" dirty="0" smtClean="0">
                <a:solidFill>
                  <a:srgbClr val="000000"/>
                </a:solidFill>
                <a:latin typeface="Cambria" panose="02040503050406030204" pitchFamily="18" charset="0"/>
              </a:rPr>
              <a:t>The output of the program is shown in Fig. 7.27.</a:t>
            </a:r>
          </a:p>
        </p:txBody>
      </p:sp>
      <p:sp>
        <p:nvSpPr>
          <p:cNvPr id="1771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5805674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162360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0862913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1620116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0154064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1687825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432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following parameter appears in the function header for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(*compare)(</a:t>
            </a:r>
            <a:r>
              <a:rPr lang="en-US" altLang="en-US" b="1" dirty="0" err="1" smtClean="0">
                <a:solidFill>
                  <a:srgbClr val="0000FF"/>
                </a:solidFill>
                <a:latin typeface="Consolas" panose="020B0609020204030204" pitchFamily="49" charset="0"/>
              </a:rPr>
              <a:t>int</a:t>
            </a:r>
            <a:r>
              <a:rPr lang="en-US" altLang="en-US" b="1" dirty="0" smtClean="0">
                <a:solidFill>
                  <a:srgbClr val="0000FF"/>
                </a:solidFill>
                <a:latin typeface="Consolas" panose="020B0609020204030204" pitchFamily="49" charset="0"/>
              </a:rPr>
              <a:t> </a:t>
            </a:r>
            <a:r>
              <a:rPr lang="en-US" altLang="en-US" b="1" dirty="0" smtClean="0">
                <a:solidFill>
                  <a:srgbClr val="000000"/>
                </a:solidFill>
                <a:latin typeface="Consolas" panose="020B0609020204030204" pitchFamily="49" charset="0"/>
              </a:rPr>
              <a:t>a, </a:t>
            </a:r>
            <a:r>
              <a:rPr lang="en-US" altLang="en-US" b="1" dirty="0" err="1" smtClean="0">
                <a:solidFill>
                  <a:srgbClr val="0000FF"/>
                </a:solidFill>
                <a:latin typeface="Consolas" panose="020B0609020204030204" pitchFamily="49" charset="0"/>
              </a:rPr>
              <a:t>int</a:t>
            </a:r>
            <a:r>
              <a:rPr lang="en-US" altLang="en-US" b="1" dirty="0" smtClean="0">
                <a:solidFill>
                  <a:srgbClr val="0000FF"/>
                </a:solidFill>
                <a:latin typeface="Consolas" panose="020B0609020204030204" pitchFamily="49" charset="0"/>
              </a:rPr>
              <a:t> </a:t>
            </a:r>
            <a:r>
              <a:rPr lang="en-US" altLang="en-US" b="1" dirty="0" smtClean="0">
                <a:solidFill>
                  <a:srgbClr val="000000"/>
                </a:solidFill>
                <a:latin typeface="Consolas" panose="020B0609020204030204" pitchFamily="49" charset="0"/>
              </a:rPr>
              <a:t>b)</a:t>
            </a:r>
          </a:p>
          <a:p>
            <a:pPr eaLnBrk="1" hangingPunct="1"/>
            <a:r>
              <a:rPr lang="en-US" altLang="en-US" dirty="0" smtClean="0">
                <a:solidFill>
                  <a:srgbClr val="000000"/>
                </a:solidFill>
                <a:latin typeface="Cambria" panose="02040503050406030204" pitchFamily="18" charset="0"/>
              </a:rPr>
              <a:t>This tells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to expect a parameter (</a:t>
            </a:r>
            <a:r>
              <a:rPr lang="en-US" altLang="en-US" dirty="0" smtClean="0">
                <a:solidFill>
                  <a:srgbClr val="000000"/>
                </a:solidFill>
                <a:latin typeface="Consolas" panose="020B0609020204030204" pitchFamily="49" charset="0"/>
              </a:rPr>
              <a:t>compare</a:t>
            </a:r>
            <a:r>
              <a:rPr lang="en-US" altLang="en-US" dirty="0" smtClean="0">
                <a:solidFill>
                  <a:srgbClr val="000000"/>
                </a:solidFill>
                <a:latin typeface="Cambria" panose="02040503050406030204" pitchFamily="18" charset="0"/>
              </a:rPr>
              <a:t>) that’s a pointer to a function that receives two integer parameters and returns an integer result. </a:t>
            </a:r>
          </a:p>
        </p:txBody>
      </p:sp>
      <p:sp>
        <p:nvSpPr>
          <p:cNvPr id="1833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4197301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36081860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5347"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Parentheses are needed around </a:t>
            </a:r>
            <a:r>
              <a:rPr lang="en-US" altLang="en-US" dirty="0" smtClean="0">
                <a:solidFill>
                  <a:srgbClr val="000000"/>
                </a:solidFill>
                <a:latin typeface="Consolas" panose="020B0609020204030204" pitchFamily="49" charset="0"/>
              </a:rPr>
              <a:t>*compare</a:t>
            </a:r>
            <a:r>
              <a:rPr lang="en-US" altLang="en-US" dirty="0" smtClean="0">
                <a:solidFill>
                  <a:srgbClr val="000000"/>
                </a:solidFill>
                <a:latin typeface="Cambria" panose="02040503050406030204" pitchFamily="18" charset="0"/>
              </a:rPr>
              <a:t> to group the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with </a:t>
            </a:r>
            <a:r>
              <a:rPr lang="en-US" altLang="en-US" dirty="0" smtClean="0">
                <a:solidFill>
                  <a:srgbClr val="000000"/>
                </a:solidFill>
                <a:latin typeface="Consolas" panose="020B0609020204030204" pitchFamily="49" charset="0"/>
              </a:rPr>
              <a:t>compare</a:t>
            </a:r>
            <a:r>
              <a:rPr lang="en-US" altLang="en-US" dirty="0" smtClean="0">
                <a:solidFill>
                  <a:srgbClr val="000000"/>
                </a:solidFill>
                <a:latin typeface="Cambria" panose="02040503050406030204" pitchFamily="18" charset="0"/>
              </a:rPr>
              <a:t> to indicate that </a:t>
            </a:r>
            <a:r>
              <a:rPr lang="en-US" altLang="en-US" dirty="0" smtClean="0">
                <a:solidFill>
                  <a:srgbClr val="000000"/>
                </a:solidFill>
                <a:latin typeface="Consolas" panose="020B0609020204030204" pitchFamily="49" charset="0"/>
              </a:rPr>
              <a:t>compare</a:t>
            </a:r>
            <a:r>
              <a:rPr lang="en-US" altLang="en-US" dirty="0" smtClean="0">
                <a:solidFill>
                  <a:srgbClr val="000000"/>
                </a:solidFill>
                <a:latin typeface="Cambria" panose="02040503050406030204" pitchFamily="18" charset="0"/>
              </a:rPr>
              <a:t> is a pointer. </a:t>
            </a:r>
          </a:p>
          <a:p>
            <a:pPr eaLnBrk="1" hangingPunct="1"/>
            <a:r>
              <a:rPr lang="en-US" altLang="en-US" dirty="0" smtClean="0">
                <a:solidFill>
                  <a:srgbClr val="000000"/>
                </a:solidFill>
                <a:latin typeface="Cambria" panose="02040503050406030204" pitchFamily="18" charset="0"/>
              </a:rPr>
              <a:t>If we had not included the parentheses, the declaration would have been</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*compare(</a:t>
            </a:r>
            <a:r>
              <a:rPr lang="en-US" altLang="en-US" b="1" dirty="0" err="1" smtClean="0">
                <a:solidFill>
                  <a:srgbClr val="0000FF"/>
                </a:solidFill>
                <a:latin typeface="Consolas" panose="020B0609020204030204" pitchFamily="49" charset="0"/>
              </a:rPr>
              <a:t>int</a:t>
            </a:r>
            <a:r>
              <a:rPr lang="en-US" altLang="en-US" b="1" dirty="0" smtClean="0">
                <a:solidFill>
                  <a:srgbClr val="0000FF"/>
                </a:solidFill>
                <a:latin typeface="Consolas" panose="020B0609020204030204" pitchFamily="49" charset="0"/>
              </a:rPr>
              <a:t> </a:t>
            </a:r>
            <a:r>
              <a:rPr lang="en-US" altLang="en-US" b="1" dirty="0" smtClean="0">
                <a:solidFill>
                  <a:srgbClr val="000000"/>
                </a:solidFill>
                <a:latin typeface="Consolas" panose="020B0609020204030204" pitchFamily="49" charset="0"/>
              </a:rPr>
              <a:t>a, </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b) </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which declares a function that receives two integers as parameters and returns a pointer to an integer. </a:t>
            </a:r>
          </a:p>
        </p:txBody>
      </p:sp>
      <p:sp>
        <p:nvSpPr>
          <p:cNvPr id="1843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4519621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6371"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The third parameter in the prototype could have been written as</a:t>
            </a:r>
          </a:p>
          <a:p>
            <a:pPr lvl="2" eaLnBrk="1" hangingPunct="1"/>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a:t>
            </a:r>
          </a:p>
          <a:p>
            <a:pPr eaLnBrk="1" hangingPunct="1"/>
            <a:r>
              <a:rPr lang="en-US" altLang="en-US" sz="2500" dirty="0" smtClean="0">
                <a:solidFill>
                  <a:srgbClr val="000000"/>
                </a:solidFill>
                <a:latin typeface="Cambria" panose="02040503050406030204" pitchFamily="18" charset="0"/>
              </a:rPr>
              <a:t>without the function-pointer name and parameter names.</a:t>
            </a:r>
          </a:p>
          <a:p>
            <a:pPr eaLnBrk="1" hangingPunct="1"/>
            <a:r>
              <a:rPr lang="en-US" altLang="en-US" sz="2500" dirty="0" smtClean="0">
                <a:solidFill>
                  <a:srgbClr val="000000"/>
                </a:solidFill>
                <a:latin typeface="Cambria" panose="02040503050406030204" pitchFamily="18" charset="0"/>
              </a:rPr>
              <a:t>The function passed to </a:t>
            </a:r>
            <a:r>
              <a:rPr lang="en-US" altLang="en-US" sz="2500" dirty="0" smtClean="0">
                <a:solidFill>
                  <a:srgbClr val="000000"/>
                </a:solidFill>
                <a:latin typeface="Consolas" panose="020B0609020204030204" pitchFamily="49" charset="0"/>
              </a:rPr>
              <a:t>bubble</a:t>
            </a:r>
            <a:r>
              <a:rPr lang="en-US" altLang="en-US" sz="2500" dirty="0" smtClean="0">
                <a:solidFill>
                  <a:srgbClr val="000000"/>
                </a:solidFill>
                <a:latin typeface="Cambria" panose="02040503050406030204" pitchFamily="18" charset="0"/>
              </a:rPr>
              <a:t> is called in an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latin typeface="Cambria" panose="02040503050406030204" pitchFamily="18" charset="0"/>
              </a:rPr>
              <a:t> statement as follows:</a:t>
            </a:r>
          </a:p>
          <a:p>
            <a:pPr lvl="2" eaLnBrk="1" hangingPunct="1"/>
            <a:r>
              <a:rPr lang="en-US" altLang="en-US" sz="1900" b="1" dirty="0" smtClean="0">
                <a:solidFill>
                  <a:srgbClr val="0000FF"/>
                </a:solidFill>
                <a:latin typeface="Consolas" panose="020B0609020204030204" pitchFamily="49" charset="0"/>
              </a:rPr>
              <a:t>if</a:t>
            </a:r>
            <a:r>
              <a:rPr lang="en-US" altLang="en-US" sz="1900" b="1" dirty="0" smtClean="0">
                <a:solidFill>
                  <a:srgbClr val="000000"/>
                </a:solidFill>
                <a:latin typeface="Consolas" panose="020B0609020204030204" pitchFamily="49" charset="0"/>
              </a:rPr>
              <a:t> ((*compare)(work[count], work[count + </a:t>
            </a:r>
            <a:r>
              <a:rPr lang="en-US" altLang="en-US" sz="1900" b="1" dirty="0" smtClean="0">
                <a:solidFill>
                  <a:srgbClr val="128AFF"/>
                </a:solidFill>
                <a:latin typeface="Consolas" panose="020B0609020204030204" pitchFamily="49" charset="0"/>
              </a:rPr>
              <a:t>1</a:t>
            </a:r>
            <a:r>
              <a:rPr lang="en-US" altLang="en-US" sz="1900" b="1" dirty="0" smtClean="0">
                <a:solidFill>
                  <a:srgbClr val="000000"/>
                </a:solidFill>
                <a:latin typeface="Consolas" panose="020B0609020204030204" pitchFamily="49" charset="0"/>
              </a:rPr>
              <a:t>]))</a:t>
            </a:r>
          </a:p>
          <a:p>
            <a:pPr eaLnBrk="1" hangingPunct="1"/>
            <a:r>
              <a:rPr lang="en-US" altLang="en-US" sz="2500" dirty="0" smtClean="0">
                <a:solidFill>
                  <a:srgbClr val="000000"/>
                </a:solidFill>
                <a:latin typeface="Cambria" panose="02040503050406030204" pitchFamily="18" charset="0"/>
              </a:rPr>
              <a:t>Just as a pointer to a variable is dereferenced to access the value of the variable, </a:t>
            </a:r>
            <a:r>
              <a:rPr lang="en-US" altLang="en-US" sz="2500" i="1" dirty="0" smtClean="0">
                <a:solidFill>
                  <a:srgbClr val="000000"/>
                </a:solidFill>
                <a:latin typeface="Cambria" panose="02040503050406030204" pitchFamily="18" charset="0"/>
              </a:rPr>
              <a:t>a pointer to a function is dereferenced to use the function. </a:t>
            </a:r>
          </a:p>
        </p:txBody>
      </p:sp>
      <p:sp>
        <p:nvSpPr>
          <p:cNvPr id="1853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86705977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7395" name="Text Placeholder 2"/>
          <p:cNvSpPr>
            <a:spLocks noGrp="1"/>
          </p:cNvSpPr>
          <p:nvPr>
            <p:ph type="body" idx="1"/>
          </p:nvPr>
        </p:nvSpPr>
        <p:spPr/>
        <p:txBody>
          <a:bodyPr>
            <a:normAutofit lnSpcReduction="10000"/>
          </a:bodyPr>
          <a:lstStyle/>
          <a:p>
            <a:pPr eaLnBrk="1" hangingPunct="1">
              <a:lnSpc>
                <a:spcPct val="80000"/>
              </a:lnSpc>
            </a:pPr>
            <a:r>
              <a:rPr lang="en-US" altLang="en-US" sz="2500" dirty="0" smtClean="0">
                <a:solidFill>
                  <a:srgbClr val="000000"/>
                </a:solidFill>
                <a:latin typeface="Cambria" panose="02040503050406030204" pitchFamily="18" charset="0"/>
              </a:rPr>
              <a:t>The call to the function could have been made without dereferencing the pointer as in</a:t>
            </a:r>
          </a:p>
          <a:p>
            <a:pPr lvl="2" eaLnBrk="1" hangingPunct="1">
              <a:lnSpc>
                <a:spcPct val="80000"/>
              </a:lnSpc>
            </a:pPr>
            <a:r>
              <a:rPr lang="en-US" altLang="en-US" sz="1900" b="1" dirty="0" smtClean="0">
                <a:solidFill>
                  <a:srgbClr val="0000FF"/>
                </a:solidFill>
                <a:latin typeface="Consolas" panose="020B0609020204030204" pitchFamily="49" charset="0"/>
              </a:rPr>
              <a:t>if</a:t>
            </a:r>
            <a:r>
              <a:rPr lang="en-US" altLang="en-US" sz="1900" b="1" dirty="0" smtClean="0">
                <a:solidFill>
                  <a:srgbClr val="000000"/>
                </a:solidFill>
                <a:latin typeface="Consolas" panose="020B0609020204030204" pitchFamily="49" charset="0"/>
              </a:rPr>
              <a:t> (compare(work[count], work[count + </a:t>
            </a:r>
            <a:r>
              <a:rPr lang="en-US" altLang="en-US" sz="1900" b="1" dirty="0" smtClean="0">
                <a:solidFill>
                  <a:srgbClr val="128AFF"/>
                </a:solidFill>
                <a:latin typeface="Consolas" panose="020B0609020204030204" pitchFamily="49" charset="0"/>
              </a:rPr>
              <a:t>1</a:t>
            </a:r>
            <a:r>
              <a:rPr lang="en-US" altLang="en-US" sz="1900" b="1" dirty="0" smtClean="0">
                <a:solidFill>
                  <a:srgbClr val="000000"/>
                </a:solidFill>
                <a:latin typeface="Consolas" panose="020B0609020204030204" pitchFamily="49" charset="0"/>
              </a:rPr>
              <a:t>]))</a:t>
            </a:r>
          </a:p>
          <a:p>
            <a:pPr eaLnBrk="1" hangingPunct="1">
              <a:lnSpc>
                <a:spcPct val="80000"/>
              </a:lnSpc>
            </a:pPr>
            <a:r>
              <a:rPr lang="en-US" altLang="en-US" sz="2500" dirty="0" smtClean="0">
                <a:solidFill>
                  <a:srgbClr val="000000"/>
                </a:solidFill>
                <a:latin typeface="Cambria" panose="02040503050406030204" pitchFamily="18" charset="0"/>
              </a:rPr>
              <a:t>which uses the pointer directly as the function name. </a:t>
            </a:r>
          </a:p>
          <a:p>
            <a:pPr eaLnBrk="1" hangingPunct="1">
              <a:lnSpc>
                <a:spcPct val="80000"/>
              </a:lnSpc>
            </a:pPr>
            <a:r>
              <a:rPr lang="en-US" altLang="en-US" sz="2500" dirty="0" smtClean="0">
                <a:solidFill>
                  <a:srgbClr val="000000"/>
                </a:solidFill>
                <a:latin typeface="Cambria" panose="02040503050406030204" pitchFamily="18" charset="0"/>
              </a:rPr>
              <a:t>We prefer the first method of calling a function through a pointer because it explicitly illustrates that </a:t>
            </a:r>
            <a:r>
              <a:rPr lang="en-US" altLang="en-US" sz="2500" dirty="0" smtClean="0">
                <a:solidFill>
                  <a:srgbClr val="000000"/>
                </a:solidFill>
                <a:latin typeface="Consolas" panose="020B0609020204030204" pitchFamily="49" charset="0"/>
              </a:rPr>
              <a:t>compare</a:t>
            </a:r>
            <a:r>
              <a:rPr lang="en-US" altLang="en-US" sz="2500" dirty="0" smtClean="0">
                <a:solidFill>
                  <a:srgbClr val="000000"/>
                </a:solidFill>
                <a:latin typeface="Cambria" panose="02040503050406030204" pitchFamily="18" charset="0"/>
              </a:rPr>
              <a:t> is a pointer to a function that’s dereferenced to call the function. </a:t>
            </a:r>
          </a:p>
          <a:p>
            <a:pPr eaLnBrk="1" hangingPunct="1">
              <a:lnSpc>
                <a:spcPct val="80000"/>
              </a:lnSpc>
            </a:pPr>
            <a:r>
              <a:rPr lang="en-US" altLang="en-US" sz="2500" dirty="0" smtClean="0">
                <a:solidFill>
                  <a:srgbClr val="000000"/>
                </a:solidFill>
                <a:latin typeface="Cambria" panose="02040503050406030204" pitchFamily="18" charset="0"/>
              </a:rPr>
              <a:t>The second method of calling a function through a pointer makes it appear as if </a:t>
            </a:r>
            <a:r>
              <a:rPr lang="en-US" altLang="en-US" sz="2500" dirty="0" smtClean="0">
                <a:solidFill>
                  <a:srgbClr val="000000"/>
                </a:solidFill>
                <a:latin typeface="Consolas" panose="020B0609020204030204" pitchFamily="49" charset="0"/>
              </a:rPr>
              <a:t>compare</a:t>
            </a:r>
            <a:r>
              <a:rPr lang="en-US" altLang="en-US" sz="2500" dirty="0" smtClean="0">
                <a:solidFill>
                  <a:srgbClr val="000000"/>
                </a:solidFill>
                <a:latin typeface="Cambria" panose="02040503050406030204" pitchFamily="18" charset="0"/>
              </a:rPr>
              <a:t> is an </a:t>
            </a:r>
            <a:r>
              <a:rPr lang="en-US" altLang="en-US" sz="2500" i="1" dirty="0" smtClean="0">
                <a:solidFill>
                  <a:srgbClr val="000000"/>
                </a:solidFill>
                <a:latin typeface="Cambria" panose="02040503050406030204" pitchFamily="18" charset="0"/>
              </a:rPr>
              <a:t>actual</a:t>
            </a:r>
            <a:r>
              <a:rPr lang="en-US" altLang="en-US" sz="2500" dirty="0" smtClean="0">
                <a:solidFill>
                  <a:srgbClr val="000000"/>
                </a:solidFill>
                <a:latin typeface="Cambria" panose="02040503050406030204" pitchFamily="18" charset="0"/>
              </a:rPr>
              <a:t> function. </a:t>
            </a:r>
          </a:p>
          <a:p>
            <a:pPr eaLnBrk="1" hangingPunct="1">
              <a:lnSpc>
                <a:spcPct val="80000"/>
              </a:lnSpc>
            </a:pPr>
            <a:r>
              <a:rPr lang="en-US" altLang="en-US" sz="2500" dirty="0" smtClean="0">
                <a:solidFill>
                  <a:srgbClr val="000000"/>
                </a:solidFill>
                <a:latin typeface="Cambria" panose="02040503050406030204" pitchFamily="18" charset="0"/>
              </a:rPr>
              <a:t>This may be confusing to a programmer reading the code who would like to see the definition of function </a:t>
            </a:r>
            <a:r>
              <a:rPr lang="en-US" altLang="en-US" sz="2500" dirty="0" smtClean="0">
                <a:solidFill>
                  <a:srgbClr val="000000"/>
                </a:solidFill>
                <a:latin typeface="Consolas" panose="020B0609020204030204" pitchFamily="49" charset="0"/>
              </a:rPr>
              <a:t>compare</a:t>
            </a:r>
            <a:r>
              <a:rPr lang="en-US" altLang="en-US" sz="2500" dirty="0" smtClean="0">
                <a:solidFill>
                  <a:srgbClr val="000000"/>
                </a:solidFill>
                <a:latin typeface="Cambria" panose="02040503050406030204" pitchFamily="18" charset="0"/>
              </a:rPr>
              <a:t> and finds that it’s never </a:t>
            </a:r>
            <a:r>
              <a:rPr lang="en-US" altLang="en-US" sz="2500" i="1" dirty="0" smtClean="0">
                <a:solidFill>
                  <a:srgbClr val="000000"/>
                </a:solidFill>
                <a:latin typeface="Cambria" panose="02040503050406030204" pitchFamily="18" charset="0"/>
              </a:rPr>
              <a:t>defined</a:t>
            </a:r>
            <a:r>
              <a:rPr lang="en-US" altLang="en-US" sz="2500" dirty="0" smtClean="0">
                <a:solidFill>
                  <a:srgbClr val="000000"/>
                </a:solidFill>
                <a:latin typeface="Cambria" panose="02040503050406030204" pitchFamily="18" charset="0"/>
              </a:rPr>
              <a:t> in the file.</a:t>
            </a:r>
          </a:p>
        </p:txBody>
      </p:sp>
      <p:sp>
        <p:nvSpPr>
          <p:cNvPr id="1863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306035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7395"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sz="2400" b="1" i="1" dirty="0" smtClean="0">
                <a:solidFill>
                  <a:srgbClr val="000000"/>
                </a:solidFill>
                <a:latin typeface="Cambria" panose="02040503050406030204" pitchFamily="18" charset="0"/>
              </a:rPr>
              <a:t>Using Function Pointers to Create a Menu-Driven System</a:t>
            </a:r>
          </a:p>
          <a:p>
            <a:pPr eaLnBrk="1" hangingPunct="1">
              <a:defRPr/>
            </a:pPr>
            <a:r>
              <a:rPr lang="en-US" sz="2600" dirty="0" smtClean="0">
                <a:solidFill>
                  <a:srgbClr val="000000"/>
                </a:solidFill>
                <a:latin typeface="Cambria" panose="02040503050406030204" pitchFamily="18" charset="0"/>
              </a:rPr>
              <a:t>A common use of </a:t>
            </a:r>
            <a:r>
              <a:rPr lang="en-US" sz="2600" dirty="0" smtClean="0">
                <a:solidFill>
                  <a:srgbClr val="0000FF"/>
                </a:solidFill>
                <a:latin typeface="Cambria" panose="02040503050406030204" pitchFamily="18" charset="0"/>
              </a:rPr>
              <a:t>function pointers</a:t>
            </a:r>
            <a:r>
              <a:rPr lang="en-US" sz="2600" dirty="0" smtClean="0">
                <a:solidFill>
                  <a:srgbClr val="000000"/>
                </a:solidFill>
                <a:latin typeface="Cambria" panose="02040503050406030204" pitchFamily="18" charset="0"/>
              </a:rPr>
              <a:t> is in text-based </a:t>
            </a:r>
            <a:r>
              <a:rPr lang="en-US" sz="2600" i="1" dirty="0" smtClean="0">
                <a:solidFill>
                  <a:srgbClr val="000000"/>
                </a:solidFill>
                <a:latin typeface="Cambria" panose="02040503050406030204" pitchFamily="18" charset="0"/>
              </a:rPr>
              <a:t>menu-driven systems</a:t>
            </a:r>
            <a:r>
              <a:rPr lang="en-US" sz="2600" dirty="0" smtClean="0">
                <a:solidFill>
                  <a:srgbClr val="000000"/>
                </a:solidFill>
                <a:latin typeface="Cambria" panose="02040503050406030204" pitchFamily="18" charset="0"/>
              </a:rPr>
              <a:t>. </a:t>
            </a:r>
          </a:p>
          <a:p>
            <a:pPr eaLnBrk="1" hangingPunct="1">
              <a:defRPr/>
            </a:pPr>
            <a:r>
              <a:rPr lang="en-US" sz="2600" dirty="0" smtClean="0">
                <a:solidFill>
                  <a:srgbClr val="000000"/>
                </a:solidFill>
                <a:latin typeface="Cambria" panose="02040503050406030204" pitchFamily="18" charset="0"/>
              </a:rPr>
              <a:t>A user is prompted to select an option from a menu (possibly from 1 to 5) by typing the menu item’s number. </a:t>
            </a:r>
          </a:p>
          <a:p>
            <a:pPr eaLnBrk="1" hangingPunct="1">
              <a:defRPr/>
            </a:pPr>
            <a:r>
              <a:rPr lang="en-US" sz="2600" dirty="0" smtClean="0">
                <a:solidFill>
                  <a:srgbClr val="000000"/>
                </a:solidFill>
                <a:latin typeface="Cambria" panose="02040503050406030204" pitchFamily="18" charset="0"/>
              </a:rPr>
              <a:t>Each option is serviced by a different function. </a:t>
            </a:r>
          </a:p>
          <a:p>
            <a:pPr eaLnBrk="1" hangingPunct="1">
              <a:defRPr/>
            </a:pPr>
            <a:r>
              <a:rPr lang="en-US" sz="2600" dirty="0" smtClean="0">
                <a:solidFill>
                  <a:srgbClr val="000000"/>
                </a:solidFill>
                <a:latin typeface="Cambria" panose="02040503050406030204" pitchFamily="18" charset="0"/>
              </a:rPr>
              <a:t>Pointers to each function are stored in an array of pointers to functions. </a:t>
            </a:r>
          </a:p>
          <a:p>
            <a:pPr eaLnBrk="1" hangingPunct="1">
              <a:defRPr/>
            </a:pPr>
            <a:r>
              <a:rPr lang="en-US" sz="2600" dirty="0" smtClean="0">
                <a:solidFill>
                  <a:srgbClr val="000000"/>
                </a:solidFill>
                <a:latin typeface="Cambria" panose="02040503050406030204" pitchFamily="18" charset="0"/>
              </a:rPr>
              <a:t>The user’s choice is used as an index in the array, and the pointer in the array is used to call the function.</a:t>
            </a:r>
          </a:p>
        </p:txBody>
      </p:sp>
      <p:sp>
        <p:nvSpPr>
          <p:cNvPr id="1873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76089618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944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7.28 provides a generic example of the mechanics of defining and using an array of pointers to functions. </a:t>
            </a:r>
          </a:p>
          <a:p>
            <a:pPr eaLnBrk="1" hangingPunct="1"/>
            <a:r>
              <a:rPr lang="en-US" altLang="en-US" dirty="0" smtClean="0">
                <a:solidFill>
                  <a:srgbClr val="000000"/>
                </a:solidFill>
                <a:latin typeface="Cambria" panose="02040503050406030204" pitchFamily="18" charset="0"/>
              </a:rPr>
              <a:t>We define three functions—</a:t>
            </a:r>
            <a:r>
              <a:rPr lang="en-US" altLang="en-US" dirty="0" smtClean="0">
                <a:solidFill>
                  <a:srgbClr val="000000"/>
                </a:solidFill>
                <a:latin typeface="Consolas" panose="020B0609020204030204" pitchFamily="49" charset="0"/>
              </a:rPr>
              <a:t>function1</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function2</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function3</a:t>
            </a:r>
            <a:r>
              <a:rPr lang="en-US" altLang="en-US" dirty="0" smtClean="0">
                <a:solidFill>
                  <a:srgbClr val="000000"/>
                </a:solidFill>
                <a:latin typeface="Cambria" panose="02040503050406030204" pitchFamily="18" charset="0"/>
              </a:rPr>
              <a:t>—that each take an integer argument and return nothing. </a:t>
            </a:r>
          </a:p>
          <a:p>
            <a:pPr eaLnBrk="1" hangingPunct="1"/>
            <a:r>
              <a:rPr lang="en-US" altLang="en-US" dirty="0" smtClean="0">
                <a:solidFill>
                  <a:srgbClr val="000000"/>
                </a:solidFill>
                <a:latin typeface="Cambria" panose="02040503050406030204" pitchFamily="18" charset="0"/>
              </a:rPr>
              <a:t>We store pointers to these three functions in array </a:t>
            </a:r>
            <a:r>
              <a:rPr lang="en-US" altLang="en-US" dirty="0" smtClean="0">
                <a:solidFill>
                  <a:srgbClr val="000000"/>
                </a:solidFill>
                <a:latin typeface="Consolas" panose="020B0609020204030204" pitchFamily="49" charset="0"/>
              </a:rPr>
              <a:t>f</a:t>
            </a:r>
            <a:endParaRPr lang="en-US" altLang="en-US" dirty="0" smtClean="0">
              <a:solidFill>
                <a:srgbClr val="000000"/>
              </a:solidFill>
              <a:latin typeface="Cambria" panose="02040503050406030204" pitchFamily="18" charset="0"/>
            </a:endParaRPr>
          </a:p>
        </p:txBody>
      </p:sp>
      <p:sp>
        <p:nvSpPr>
          <p:cNvPr id="1884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69100894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53341645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46434745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850956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93539" name="Text Placeholder 2"/>
          <p:cNvSpPr>
            <a:spLocks noGrp="1"/>
          </p:cNvSpPr>
          <p:nvPr>
            <p:ph type="body" idx="1"/>
          </p:nvPr>
        </p:nvSpPr>
        <p:spPr/>
        <p:txBody>
          <a:bodyPr>
            <a:normAutofit fontScale="92500"/>
          </a:bodyPr>
          <a:lstStyle/>
          <a:p>
            <a:pPr eaLnBrk="1" hangingPunct="1">
              <a:lnSpc>
                <a:spcPct val="90000"/>
              </a:lnSpc>
            </a:pPr>
            <a:r>
              <a:rPr lang="en-US" altLang="en-US" sz="2500" dirty="0" smtClean="0">
                <a:solidFill>
                  <a:srgbClr val="000000"/>
                </a:solidFill>
                <a:latin typeface="Cambria" panose="02040503050406030204" pitchFamily="18" charset="0"/>
              </a:rPr>
              <a:t>The definition is read beginning at the leftmost set of parentheses, “</a:t>
            </a:r>
            <a:r>
              <a:rPr lang="en-US" altLang="en-US" sz="2500" dirty="0" smtClean="0">
                <a:solidFill>
                  <a:srgbClr val="000000"/>
                </a:solidFill>
                <a:latin typeface="Consolas" panose="020B0609020204030204" pitchFamily="49" charset="0"/>
              </a:rPr>
              <a:t>f</a:t>
            </a:r>
            <a:r>
              <a:rPr lang="en-US" altLang="en-US" sz="2500" dirty="0" smtClean="0">
                <a:solidFill>
                  <a:srgbClr val="000000"/>
                </a:solidFill>
                <a:latin typeface="Cambria" panose="02040503050406030204" pitchFamily="18" charset="0"/>
              </a:rPr>
              <a:t> is an array of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pointers to functions that each take an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as an argument and return </a:t>
            </a:r>
            <a:r>
              <a:rPr lang="en-US" altLang="en-US" sz="2500" dirty="0" smtClean="0">
                <a:solidFill>
                  <a:srgbClr val="000000"/>
                </a:solidFill>
                <a:latin typeface="Consolas" panose="020B0609020204030204" pitchFamily="49" charset="0"/>
              </a:rPr>
              <a:t>void</a:t>
            </a:r>
            <a:r>
              <a:rPr lang="en-US" altLang="en-US" sz="2500" dirty="0" smtClean="0">
                <a:solidFill>
                  <a:srgbClr val="000000"/>
                </a:solidFill>
                <a:latin typeface="Cambria" panose="02040503050406030204" pitchFamily="18" charset="0"/>
              </a:rPr>
              <a:t>.” The array is initialized with the names of the three functions. </a:t>
            </a:r>
          </a:p>
          <a:p>
            <a:pPr eaLnBrk="1" hangingPunct="1">
              <a:lnSpc>
                <a:spcPct val="90000"/>
              </a:lnSpc>
            </a:pPr>
            <a:r>
              <a:rPr lang="en-US" altLang="en-US" sz="2500" dirty="0" smtClean="0">
                <a:solidFill>
                  <a:srgbClr val="000000"/>
                </a:solidFill>
                <a:latin typeface="Cambria" panose="02040503050406030204" pitchFamily="18" charset="0"/>
              </a:rPr>
              <a:t>When the user enters a value between 0 and 2, the value is used as the index into the array of pointers to functions. </a:t>
            </a:r>
          </a:p>
          <a:p>
            <a:pPr eaLnBrk="1" hangingPunct="1">
              <a:lnSpc>
                <a:spcPct val="90000"/>
              </a:lnSpc>
            </a:pPr>
            <a:r>
              <a:rPr lang="en-US" altLang="en-US" sz="2500" dirty="0" smtClean="0">
                <a:solidFill>
                  <a:srgbClr val="000000"/>
                </a:solidFill>
                <a:latin typeface="Cambria" panose="02040503050406030204" pitchFamily="18" charset="0"/>
              </a:rPr>
              <a:t>In the function call, </a:t>
            </a:r>
            <a:r>
              <a:rPr lang="en-US" altLang="en-US" sz="2500" dirty="0" smtClean="0">
                <a:solidFill>
                  <a:srgbClr val="000000"/>
                </a:solidFill>
                <a:latin typeface="Consolas" panose="020B0609020204030204" pitchFamily="49" charset="0"/>
              </a:rPr>
              <a:t>f[choice]</a:t>
            </a:r>
            <a:r>
              <a:rPr lang="en-US" altLang="en-US" sz="2500" dirty="0" smtClean="0">
                <a:solidFill>
                  <a:srgbClr val="000000"/>
                </a:solidFill>
                <a:latin typeface="Cambria" panose="02040503050406030204" pitchFamily="18" charset="0"/>
              </a:rPr>
              <a:t> selects the pointer at location </a:t>
            </a:r>
            <a:r>
              <a:rPr lang="en-US" altLang="en-US" sz="2500" dirty="0" smtClean="0">
                <a:solidFill>
                  <a:srgbClr val="000000"/>
                </a:solidFill>
                <a:latin typeface="Consolas" panose="020B0609020204030204" pitchFamily="49" charset="0"/>
              </a:rPr>
              <a:t>choice</a:t>
            </a:r>
            <a:r>
              <a:rPr lang="en-US" altLang="en-US" sz="2500" dirty="0" smtClean="0">
                <a:solidFill>
                  <a:srgbClr val="000000"/>
                </a:solidFill>
                <a:latin typeface="Cambria" panose="02040503050406030204" pitchFamily="18" charset="0"/>
              </a:rPr>
              <a:t> in the array. </a:t>
            </a:r>
          </a:p>
          <a:p>
            <a:pPr eaLnBrk="1" hangingPunct="1">
              <a:lnSpc>
                <a:spcPct val="90000"/>
              </a:lnSpc>
            </a:pPr>
            <a:r>
              <a:rPr lang="en-US" altLang="en-US" sz="2500" dirty="0" smtClean="0">
                <a:solidFill>
                  <a:srgbClr val="000000"/>
                </a:solidFill>
                <a:latin typeface="Cambria" panose="02040503050406030204" pitchFamily="18" charset="0"/>
              </a:rPr>
              <a:t>The </a:t>
            </a:r>
            <a:r>
              <a:rPr lang="en-US" altLang="en-US" sz="2500" i="1" dirty="0" smtClean="0">
                <a:solidFill>
                  <a:srgbClr val="000000"/>
                </a:solidFill>
                <a:latin typeface="Cambria" panose="02040503050406030204" pitchFamily="18" charset="0"/>
              </a:rPr>
              <a:t>pointer is dereferenced to call the function</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choice</a:t>
            </a:r>
            <a:r>
              <a:rPr lang="en-US" altLang="en-US" sz="2500" dirty="0" smtClean="0">
                <a:solidFill>
                  <a:srgbClr val="000000"/>
                </a:solidFill>
                <a:latin typeface="Cambria" panose="02040503050406030204" pitchFamily="18" charset="0"/>
              </a:rPr>
              <a:t> is passed as the argument to the function. </a:t>
            </a:r>
          </a:p>
          <a:p>
            <a:pPr eaLnBrk="1" hangingPunct="1">
              <a:lnSpc>
                <a:spcPct val="90000"/>
              </a:lnSpc>
            </a:pPr>
            <a:r>
              <a:rPr lang="en-US" altLang="en-US" sz="2500" dirty="0" smtClean="0">
                <a:solidFill>
                  <a:srgbClr val="000000"/>
                </a:solidFill>
                <a:latin typeface="Cambria" panose="02040503050406030204" pitchFamily="18" charset="0"/>
              </a:rPr>
              <a:t>Each function prints its argument’s value and its function name to demonstrate that the function is called correctly. </a:t>
            </a:r>
          </a:p>
          <a:p>
            <a:pPr eaLnBrk="1" hangingPunct="1">
              <a:lnSpc>
                <a:spcPct val="90000"/>
              </a:lnSpc>
            </a:pPr>
            <a:endParaRPr lang="en-US" altLang="en-US" sz="2500" dirty="0" smtClean="0">
              <a:solidFill>
                <a:srgbClr val="000000"/>
              </a:solidFill>
              <a:latin typeface="Cambria" panose="02040503050406030204" pitchFamily="18" charset="0"/>
            </a:endParaRPr>
          </a:p>
        </p:txBody>
      </p:sp>
      <p:sp>
        <p:nvSpPr>
          <p:cNvPr id="1925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41728072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7.13  </a:t>
            </a:r>
            <a:r>
              <a:rPr lang="en-US" dirty="0" smtClean="0">
                <a:solidFill>
                  <a:srgbClr val="3380E6"/>
                </a:solidFill>
                <a:latin typeface="Calibri" panose="020F0502020204030204" pitchFamily="34" charset="0"/>
              </a:rPr>
              <a:t>Secure C Programming</a:t>
            </a:r>
          </a:p>
        </p:txBody>
      </p:sp>
      <p:sp>
        <p:nvSpPr>
          <p:cNvPr id="192515" name="Text Placeholder 2"/>
          <p:cNvSpPr>
            <a:spLocks noGrp="1"/>
          </p:cNvSpPr>
          <p:nvPr>
            <p:ph type="body" idx="1"/>
          </p:nvPr>
        </p:nvSpPr>
        <p:spPr>
          <a:xfrm>
            <a:off x="457200" y="1570038"/>
            <a:ext cx="8229600" cy="4525962"/>
          </a:xfrm>
        </p:spPr>
        <p:txBody>
          <a:bodyPr/>
          <a:lstStyle/>
          <a:p>
            <a:pPr marL="109537" indent="0" eaLnBrk="1" hangingPunct="1">
              <a:lnSpc>
                <a:spcPct val="90000"/>
              </a:lnSpc>
              <a:buFont typeface="Wingdings 3" panose="05040102010807070707" pitchFamily="18" charset="2"/>
              <a:buNone/>
              <a:defRPr/>
            </a:pPr>
            <a:r>
              <a:rPr lang="en-US" sz="2400" b="1" i="1" dirty="0" err="1" smtClean="0">
                <a:solidFill>
                  <a:srgbClr val="000000"/>
                </a:solidFill>
                <a:latin typeface="Consolas" panose="020B0609020204030204" pitchFamily="49" charset="0"/>
              </a:rPr>
              <a:t>printf_s</a:t>
            </a:r>
            <a:r>
              <a:rPr lang="en-US" sz="2500" b="1" i="1" dirty="0" smtClean="0">
                <a:solidFill>
                  <a:srgbClr val="000000"/>
                </a:solidFill>
                <a:latin typeface="Cambria" panose="02040503050406030204" pitchFamily="18" charset="0"/>
              </a:rPr>
              <a:t>, </a:t>
            </a:r>
            <a:r>
              <a:rPr lang="en-US" sz="2400" b="1" i="1" dirty="0" err="1" smtClean="0">
                <a:solidFill>
                  <a:srgbClr val="000000"/>
                </a:solidFill>
                <a:latin typeface="Consolas" panose="020B0609020204030204" pitchFamily="49" charset="0"/>
              </a:rPr>
              <a:t>scanf_s</a:t>
            </a:r>
            <a:r>
              <a:rPr lang="en-US" sz="2500" b="1" i="1" dirty="0" smtClean="0">
                <a:solidFill>
                  <a:srgbClr val="000000"/>
                </a:solidFill>
                <a:latin typeface="Cambria" panose="02040503050406030204" pitchFamily="18" charset="0"/>
              </a:rPr>
              <a:t> and Other Secure Functions</a:t>
            </a:r>
          </a:p>
          <a:p>
            <a:pPr eaLnBrk="1" hangingPunct="1">
              <a:lnSpc>
                <a:spcPct val="90000"/>
              </a:lnSpc>
              <a:defRPr/>
            </a:pPr>
            <a:r>
              <a:rPr lang="en-US" sz="2500" dirty="0" smtClean="0">
                <a:solidFill>
                  <a:srgbClr val="000000"/>
                </a:solidFill>
                <a:latin typeface="Cambria" panose="02040503050406030204" pitchFamily="18" charset="0"/>
              </a:rPr>
              <a:t>A key feature of functions like </a:t>
            </a:r>
            <a:r>
              <a:rPr lang="en-US" sz="2400" dirty="0" err="1" smtClean="0">
                <a:solidFill>
                  <a:srgbClr val="000000"/>
                </a:solidFill>
                <a:latin typeface="Consolas" panose="020B0609020204030204" pitchFamily="49" charset="0"/>
              </a:rPr>
              <a:t>printf_s</a:t>
            </a:r>
            <a:r>
              <a:rPr lang="en-US" sz="2500" dirty="0" smtClean="0">
                <a:solidFill>
                  <a:srgbClr val="000000"/>
                </a:solidFill>
                <a:latin typeface="Cambria" panose="02040503050406030204" pitchFamily="18" charset="0"/>
              </a:rPr>
              <a:t> and </a:t>
            </a:r>
            <a:r>
              <a:rPr lang="en-US" sz="2400" dirty="0" err="1" smtClean="0">
                <a:solidFill>
                  <a:srgbClr val="000000"/>
                </a:solidFill>
                <a:latin typeface="Consolas" panose="020B0609020204030204" pitchFamily="49" charset="0"/>
              </a:rPr>
              <a:t>scanf_s</a:t>
            </a:r>
            <a:r>
              <a:rPr lang="en-US" sz="2500" dirty="0" smtClean="0">
                <a:solidFill>
                  <a:srgbClr val="000000"/>
                </a:solidFill>
                <a:latin typeface="Cambria" panose="02040503050406030204" pitchFamily="18" charset="0"/>
              </a:rPr>
              <a:t> that makes them more secure is that they have </a:t>
            </a:r>
            <a:r>
              <a:rPr lang="en-US" sz="2500" i="1" dirty="0" smtClean="0">
                <a:solidFill>
                  <a:srgbClr val="000000"/>
                </a:solidFill>
                <a:latin typeface="Cambria" panose="02040503050406030204" pitchFamily="18" charset="0"/>
              </a:rPr>
              <a:t>runtime constraints</a:t>
            </a:r>
            <a:r>
              <a:rPr lang="en-US" sz="2500" dirty="0" smtClean="0">
                <a:solidFill>
                  <a:srgbClr val="000000"/>
                </a:solidFill>
                <a:latin typeface="Cambria" panose="02040503050406030204" pitchFamily="18" charset="0"/>
              </a:rPr>
              <a:t> requiring their pointer arguments to be </a:t>
            </a:r>
            <a:r>
              <a:rPr lang="en-US" sz="2400" dirty="0" smtClean="0">
                <a:solidFill>
                  <a:srgbClr val="000000"/>
                </a:solidFill>
                <a:latin typeface="Consolas" panose="020B0609020204030204" pitchFamily="49" charset="0"/>
              </a:rPr>
              <a:t>non-NULL</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ambria" panose="02040503050406030204" pitchFamily="18" charset="0"/>
              </a:rPr>
              <a:t>The functions check these runtime constraints before attempting to use the pointers. </a:t>
            </a:r>
          </a:p>
          <a:p>
            <a:pPr eaLnBrk="1" hangingPunct="1">
              <a:lnSpc>
                <a:spcPct val="90000"/>
              </a:lnSpc>
              <a:defRPr/>
            </a:pPr>
            <a:r>
              <a:rPr lang="en-US" sz="2500" dirty="0" smtClean="0">
                <a:solidFill>
                  <a:srgbClr val="000000"/>
                </a:solidFill>
                <a:latin typeface="Cambria" panose="02040503050406030204" pitchFamily="18" charset="0"/>
              </a:rPr>
              <a:t>Any </a:t>
            </a:r>
            <a:r>
              <a:rPr lang="en-US" sz="24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pointer argument is considered to be a </a:t>
            </a:r>
            <a:r>
              <a:rPr lang="en-US" sz="2500" i="1" dirty="0" smtClean="0">
                <a:solidFill>
                  <a:srgbClr val="000000"/>
                </a:solidFill>
                <a:latin typeface="Cambria" panose="02040503050406030204" pitchFamily="18" charset="0"/>
              </a:rPr>
              <a:t>constraint violation </a:t>
            </a:r>
            <a:r>
              <a:rPr lang="en-US" sz="2500" dirty="0" smtClean="0">
                <a:solidFill>
                  <a:srgbClr val="000000"/>
                </a:solidFill>
                <a:latin typeface="Cambria" panose="02040503050406030204" pitchFamily="18" charset="0"/>
              </a:rPr>
              <a:t>and causes the function to fail and return a status notification. </a:t>
            </a:r>
          </a:p>
        </p:txBody>
      </p:sp>
      <p:sp>
        <p:nvSpPr>
          <p:cNvPr id="1925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76130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 (Cont.)</a:t>
            </a:r>
          </a:p>
        </p:txBody>
      </p:sp>
      <p:sp>
        <p:nvSpPr>
          <p:cNvPr id="25603"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The Indirection (</a:t>
            </a:r>
            <a:r>
              <a:rPr lang="en-US" sz="2400" b="1" i="1" dirty="0" smtClean="0">
                <a:solidFill>
                  <a:srgbClr val="000000"/>
                </a:solidFill>
                <a:latin typeface="Consolas" panose="020B0609020204030204" pitchFamily="49" charset="0"/>
              </a:rPr>
              <a:t>*</a:t>
            </a:r>
            <a:r>
              <a:rPr lang="en-US" b="1" i="1" dirty="0" smtClean="0">
                <a:solidFill>
                  <a:srgbClr val="000000"/>
                </a:solidFill>
                <a:latin typeface="Cambria" panose="02040503050406030204" pitchFamily="18" charset="0"/>
              </a:rPr>
              <a:t>) Operator</a:t>
            </a:r>
          </a:p>
          <a:p>
            <a:pPr eaLnBrk="1" hangingPunct="1">
              <a:defRPr/>
            </a:pPr>
            <a:r>
              <a:rPr lang="en-US" dirty="0" smtClean="0">
                <a:solidFill>
                  <a:srgbClr val="000000"/>
                </a:solidFill>
                <a:latin typeface="Cambria" panose="02040503050406030204" pitchFamily="18" charset="0"/>
              </a:rPr>
              <a:t>The unary </a:t>
            </a:r>
            <a:r>
              <a:rPr lang="en-US" dirty="0" smtClean="0">
                <a:solidFill>
                  <a:srgbClr val="000000"/>
                </a:solidFill>
                <a:latin typeface="Consolas" panose="020B0609020204030204" pitchFamily="49" charset="0"/>
              </a:rPr>
              <a:t>*</a:t>
            </a:r>
            <a:r>
              <a:rPr lang="en-US" dirty="0" smtClean="0">
                <a:solidFill>
                  <a:srgbClr val="000000"/>
                </a:solidFill>
                <a:latin typeface="Cambria" panose="02040503050406030204" pitchFamily="18" charset="0"/>
              </a:rPr>
              <a:t> operator, commonly referred to as the </a:t>
            </a:r>
            <a:r>
              <a:rPr lang="en-US" dirty="0" smtClean="0">
                <a:solidFill>
                  <a:srgbClr val="0000FF"/>
                </a:solidFill>
                <a:latin typeface="Cambria" panose="02040503050406030204" pitchFamily="18" charset="0"/>
              </a:rPr>
              <a:t>indirection operator</a:t>
            </a:r>
            <a:r>
              <a:rPr lang="en-US" dirty="0" smtClean="0">
                <a:solidFill>
                  <a:srgbClr val="000000"/>
                </a:solidFill>
                <a:latin typeface="Cambria" panose="02040503050406030204" pitchFamily="18" charset="0"/>
              </a:rPr>
              <a:t> or </a:t>
            </a:r>
            <a:r>
              <a:rPr lang="en-US" dirty="0" smtClean="0">
                <a:solidFill>
                  <a:srgbClr val="0000FF"/>
                </a:solidFill>
                <a:latin typeface="Cambria" panose="02040503050406030204" pitchFamily="18" charset="0"/>
              </a:rPr>
              <a:t>dereferencing operator</a:t>
            </a:r>
            <a:r>
              <a:rPr lang="en-US" dirty="0" smtClean="0">
                <a:solidFill>
                  <a:srgbClr val="000000"/>
                </a:solidFill>
                <a:latin typeface="Cambria" panose="02040503050406030204" pitchFamily="18" charset="0"/>
              </a:rPr>
              <a:t>, returns the </a:t>
            </a:r>
            <a:r>
              <a:rPr lang="en-US" i="1" dirty="0" smtClean="0">
                <a:solidFill>
                  <a:srgbClr val="000000"/>
                </a:solidFill>
                <a:latin typeface="Cambria" panose="02040503050406030204" pitchFamily="18" charset="0"/>
              </a:rPr>
              <a:t>value</a:t>
            </a:r>
            <a:r>
              <a:rPr lang="en-US" dirty="0" smtClean="0">
                <a:solidFill>
                  <a:srgbClr val="000000"/>
                </a:solidFill>
                <a:latin typeface="Cambria" panose="02040503050406030204" pitchFamily="18" charset="0"/>
              </a:rPr>
              <a:t> of the object to which its operand (i.e., a pointer) points. </a:t>
            </a:r>
          </a:p>
          <a:p>
            <a:pPr eaLnBrk="1" hangingPunct="1">
              <a:defRPr/>
            </a:pPr>
            <a:r>
              <a:rPr lang="en-US" dirty="0" smtClean="0">
                <a:solidFill>
                  <a:srgbClr val="000000"/>
                </a:solidFill>
                <a:latin typeface="Cambria" panose="02040503050406030204" pitchFamily="18" charset="0"/>
              </a:rPr>
              <a:t>For example, the statement</a:t>
            </a:r>
          </a:p>
          <a:p>
            <a:pPr lvl="2" eaLnBrk="1" hangingPunct="1">
              <a:defRPr/>
            </a:pPr>
            <a:r>
              <a:rPr lang="en-US" dirty="0" err="1" smtClean="0">
                <a:solidFill>
                  <a:srgbClr val="000000"/>
                </a:solidFill>
                <a:latin typeface="Consolas" panose="020B0609020204030204" pitchFamily="49" charset="0"/>
              </a:rPr>
              <a:t>printf</a:t>
            </a:r>
            <a:r>
              <a:rPr lang="en-US" dirty="0" smtClean="0">
                <a:solidFill>
                  <a:srgbClr val="000000"/>
                </a:solidFill>
                <a:latin typeface="Consolas" panose="020B0609020204030204" pitchFamily="49" charset="0"/>
              </a:rPr>
              <a:t>(</a:t>
            </a:r>
            <a:r>
              <a:rPr lang="en-US" b="1" dirty="0" smtClean="0">
                <a:solidFill>
                  <a:srgbClr val="128AFF"/>
                </a:solidFill>
                <a:latin typeface="Consolas" panose="020B0609020204030204" pitchFamily="49" charset="0"/>
              </a:rPr>
              <a:t>"%d"</a:t>
            </a:r>
            <a:r>
              <a:rPr lang="en-US" b="1" dirty="0" smtClean="0">
                <a:solidFill>
                  <a:srgbClr val="000000"/>
                </a:solidFill>
                <a:latin typeface="Consolas" panose="020B0609020204030204" pitchFamily="49" charset="0"/>
              </a:rPr>
              <a:t>, *</a:t>
            </a:r>
            <a:r>
              <a:rPr lang="en-US" b="1" dirty="0" err="1" smtClean="0">
                <a:solidFill>
                  <a:srgbClr val="000000"/>
                </a:solidFill>
                <a:latin typeface="Consolas" panose="020B0609020204030204" pitchFamily="49" charset="0"/>
              </a:rPr>
              <a:t>yPtr</a:t>
            </a:r>
            <a:r>
              <a:rPr lang="en-US" b="1" dirty="0" smtClean="0">
                <a:solidFill>
                  <a:srgbClr val="000000"/>
                </a:solidFill>
                <a:latin typeface="Consolas" panose="020B0609020204030204" pitchFamily="49" charset="0"/>
              </a:rPr>
              <a:t>);</a:t>
            </a:r>
          </a:p>
          <a:p>
            <a:pPr eaLnBrk="1" hangingPunct="1">
              <a:buFont typeface="Wingdings 3" panose="05040102010807070707" pitchFamily="18" charset="2"/>
              <a:buNone/>
              <a:defRPr/>
            </a:pPr>
            <a:r>
              <a:rPr lang="en-US" dirty="0" smtClean="0">
                <a:solidFill>
                  <a:srgbClr val="000000"/>
                </a:solidFill>
                <a:latin typeface="Cambria" panose="02040503050406030204" pitchFamily="18" charset="0"/>
              </a:rPr>
              <a:t>	prints the value of variable </a:t>
            </a:r>
            <a:r>
              <a:rPr lang="en-US" dirty="0" smtClean="0">
                <a:solidFill>
                  <a:srgbClr val="000000"/>
                </a:solidFill>
                <a:latin typeface="Consolas" panose="020B0609020204030204" pitchFamily="49" charset="0"/>
              </a:rPr>
              <a:t>y</a:t>
            </a:r>
            <a:r>
              <a:rPr lang="en-US" dirty="0" smtClean="0">
                <a:solidFill>
                  <a:srgbClr val="000000"/>
                </a:solidFill>
                <a:latin typeface="Cambria" panose="02040503050406030204" pitchFamily="18" charset="0"/>
              </a:rPr>
              <a:t>, namely 5. </a:t>
            </a:r>
          </a:p>
          <a:p>
            <a:pPr eaLnBrk="1" hangingPunct="1">
              <a:defRPr/>
            </a:pPr>
            <a:r>
              <a:rPr lang="en-US" dirty="0" smtClean="0">
                <a:solidFill>
                  <a:srgbClr val="000000"/>
                </a:solidFill>
                <a:latin typeface="Cambria" panose="02040503050406030204" pitchFamily="18" charset="0"/>
              </a:rPr>
              <a:t>Using </a:t>
            </a:r>
            <a:r>
              <a:rPr lang="en-US" dirty="0" smtClean="0">
                <a:solidFill>
                  <a:srgbClr val="000000"/>
                </a:solidFill>
                <a:latin typeface="Consolas" panose="020B0609020204030204" pitchFamily="49" charset="0"/>
              </a:rPr>
              <a:t>*</a:t>
            </a:r>
            <a:r>
              <a:rPr lang="en-US" dirty="0" smtClean="0">
                <a:solidFill>
                  <a:srgbClr val="000000"/>
                </a:solidFill>
                <a:latin typeface="Cambria" panose="02040503050406030204" pitchFamily="18" charset="0"/>
              </a:rPr>
              <a:t> in this manner is called </a:t>
            </a:r>
            <a:r>
              <a:rPr lang="en-US" dirty="0" smtClean="0">
                <a:solidFill>
                  <a:srgbClr val="0000FF"/>
                </a:solidFill>
                <a:latin typeface="Cambria" panose="02040503050406030204" pitchFamily="18" charset="0"/>
              </a:rPr>
              <a:t>dereferencing a pointer</a:t>
            </a:r>
            <a:r>
              <a:rPr lang="en-US" dirty="0" smtClean="0">
                <a:solidFill>
                  <a:srgbClr val="000000"/>
                </a:solidFill>
                <a:latin typeface="Cambria" panose="02040503050406030204" pitchFamily="18" charset="0"/>
              </a:rPr>
              <a:t>. </a:t>
            </a:r>
          </a:p>
        </p:txBody>
      </p:sp>
      <p:sp>
        <p:nvSpPr>
          <p:cNvPr id="256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37950817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7.13  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19558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In a </a:t>
            </a:r>
            <a:r>
              <a:rPr lang="en-US" altLang="en-US" sz="2400" dirty="0" err="1" smtClean="0">
                <a:solidFill>
                  <a:srgbClr val="000000"/>
                </a:solidFill>
                <a:latin typeface="Consolas" panose="020B0609020204030204" pitchFamily="49" charset="0"/>
              </a:rPr>
              <a:t>scanf_s</a:t>
            </a:r>
            <a:r>
              <a:rPr lang="en-US" altLang="en-US" sz="2500" dirty="0" smtClean="0">
                <a:solidFill>
                  <a:srgbClr val="000000"/>
                </a:solidFill>
                <a:latin typeface="Cambria" panose="02040503050406030204" pitchFamily="18" charset="0"/>
              </a:rPr>
              <a:t>, if any of the pointer arguments (including the format-control string) are </a:t>
            </a:r>
            <a:r>
              <a:rPr lang="en-US" altLang="en-US" sz="24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the function returns </a:t>
            </a:r>
            <a:r>
              <a:rPr lang="en-US" altLang="en-US" sz="2400" dirty="0" smtClean="0">
                <a:solidFill>
                  <a:srgbClr val="000000"/>
                </a:solidFill>
                <a:latin typeface="Consolas" panose="020B0609020204030204" pitchFamily="49" charset="0"/>
              </a:rPr>
              <a:t>EOF</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In a </a:t>
            </a:r>
            <a:r>
              <a:rPr lang="en-US" altLang="en-US" sz="2400" dirty="0" err="1" smtClean="0">
                <a:solidFill>
                  <a:srgbClr val="000000"/>
                </a:solidFill>
                <a:latin typeface="Consolas" panose="020B0609020204030204" pitchFamily="49" charset="0"/>
              </a:rPr>
              <a:t>printf_s</a:t>
            </a:r>
            <a:r>
              <a:rPr lang="en-US" altLang="en-US" sz="2500" dirty="0" smtClean="0">
                <a:solidFill>
                  <a:srgbClr val="000000"/>
                </a:solidFill>
                <a:latin typeface="Cambria" panose="02040503050406030204" pitchFamily="18" charset="0"/>
              </a:rPr>
              <a:t>, if the format-control string or any argument that corresponds to a %s is </a:t>
            </a:r>
            <a:r>
              <a:rPr lang="en-US" altLang="en-US" sz="24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the function stops outputting data and returns a negative number. </a:t>
            </a:r>
          </a:p>
        </p:txBody>
      </p:sp>
      <p:sp>
        <p:nvSpPr>
          <p:cNvPr id="1925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4135336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7.13  </a:t>
            </a:r>
            <a:r>
              <a:rPr lang="en-US" dirty="0" smtClean="0">
                <a:solidFill>
                  <a:srgbClr val="3380E6"/>
                </a:solidFill>
                <a:latin typeface="Calibri" panose="020F0502020204030204" pitchFamily="34" charset="0"/>
              </a:rPr>
              <a:t>Secure C Programming (Cont.)</a:t>
            </a:r>
          </a:p>
        </p:txBody>
      </p:sp>
      <p:sp>
        <p:nvSpPr>
          <p:cNvPr id="192515"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Other CERT Guidelines Regarding Pointers</a:t>
            </a:r>
          </a:p>
          <a:p>
            <a:pPr eaLnBrk="1" hangingPunct="1">
              <a:lnSpc>
                <a:spcPct val="90000"/>
              </a:lnSpc>
              <a:defRPr/>
            </a:pPr>
            <a:r>
              <a:rPr lang="en-US" sz="2500" dirty="0" smtClean="0">
                <a:solidFill>
                  <a:srgbClr val="000000"/>
                </a:solidFill>
                <a:latin typeface="Cambria" panose="02040503050406030204" pitchFamily="18" charset="0"/>
              </a:rPr>
              <a:t>Misused pointers lead to many of the most common security vulnerabilities in systems today. </a:t>
            </a:r>
          </a:p>
          <a:p>
            <a:pPr eaLnBrk="1" hangingPunct="1">
              <a:lnSpc>
                <a:spcPct val="90000"/>
              </a:lnSpc>
              <a:defRPr/>
            </a:pPr>
            <a:r>
              <a:rPr lang="en-US" sz="2500" dirty="0" smtClean="0">
                <a:solidFill>
                  <a:srgbClr val="000000"/>
                </a:solidFill>
                <a:latin typeface="Cambria" panose="02040503050406030204" pitchFamily="18" charset="0"/>
              </a:rPr>
              <a:t>CERT provides various guidelines to help you prevent such problems. </a:t>
            </a:r>
          </a:p>
          <a:p>
            <a:pPr eaLnBrk="1" hangingPunct="1">
              <a:lnSpc>
                <a:spcPct val="90000"/>
              </a:lnSpc>
              <a:defRPr/>
            </a:pPr>
            <a:r>
              <a:rPr lang="en-US" sz="2500" dirty="0" smtClean="0">
                <a:solidFill>
                  <a:srgbClr val="000000"/>
                </a:solidFill>
                <a:latin typeface="Cambria" panose="02040503050406030204" pitchFamily="18" charset="0"/>
              </a:rPr>
              <a:t>If you’re building industrial-strength C systems, you should familiarize yourself with the </a:t>
            </a:r>
            <a:r>
              <a:rPr lang="en-US" sz="2500" i="1" dirty="0" smtClean="0">
                <a:solidFill>
                  <a:srgbClr val="000000"/>
                </a:solidFill>
                <a:latin typeface="Cambria" panose="02040503050406030204" pitchFamily="18" charset="0"/>
              </a:rPr>
              <a:t>CERT C Secure Coding Standard</a:t>
            </a:r>
            <a:r>
              <a:rPr lang="en-US" sz="2500" dirty="0" smtClean="0">
                <a:solidFill>
                  <a:srgbClr val="000000"/>
                </a:solidFill>
                <a:latin typeface="Cambria" panose="02040503050406030204" pitchFamily="18" charset="0"/>
              </a:rPr>
              <a:t> at </a:t>
            </a:r>
            <a:r>
              <a:rPr lang="en-US" sz="2400" dirty="0" smtClean="0">
                <a:solidFill>
                  <a:srgbClr val="000000"/>
                </a:solidFill>
                <a:latin typeface="Consolas" panose="020B0609020204030204" pitchFamily="49" charset="0"/>
              </a:rPr>
              <a:t>www.securecoding.cert.org</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ambria" panose="02040503050406030204" pitchFamily="18" charset="0"/>
              </a:rPr>
              <a:t>The following guidelines apply to pointer programming techniques that we presented in this chapter:</a:t>
            </a:r>
          </a:p>
        </p:txBody>
      </p:sp>
      <p:sp>
        <p:nvSpPr>
          <p:cNvPr id="1925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51774270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7.13  </a:t>
            </a:r>
            <a:r>
              <a:rPr lang="en-US" dirty="0" smtClean="0">
                <a:solidFill>
                  <a:srgbClr val="3380E6"/>
                </a:solidFill>
                <a:latin typeface="Calibri" panose="020F0502020204030204" pitchFamily="34" charset="0"/>
              </a:rPr>
              <a:t>Secure C Programming (Cont.)</a:t>
            </a:r>
          </a:p>
        </p:txBody>
      </p:sp>
      <p:sp>
        <p:nvSpPr>
          <p:cNvPr id="197635" name="Text Placeholder 2"/>
          <p:cNvSpPr>
            <a:spLocks noGrp="1"/>
          </p:cNvSpPr>
          <p:nvPr>
            <p:ph type="body" idx="1"/>
          </p:nvPr>
        </p:nvSpPr>
        <p:spPr/>
        <p:txBody>
          <a:bodyPr>
            <a:normAutofit lnSpcReduction="10000"/>
          </a:bodyPr>
          <a:lstStyle/>
          <a:p>
            <a:pPr lvl="1" eaLnBrk="1" hangingPunct="1">
              <a:lnSpc>
                <a:spcPct val="90000"/>
              </a:lnSpc>
            </a:pPr>
            <a:r>
              <a:rPr lang="en-US" altLang="en-US" sz="2400" dirty="0" smtClean="0">
                <a:solidFill>
                  <a:srgbClr val="000000"/>
                </a:solidFill>
                <a:latin typeface="Cambria" panose="02040503050406030204" pitchFamily="18" charset="0"/>
              </a:rPr>
              <a:t>EXP34-C: Dereferencing </a:t>
            </a:r>
            <a:r>
              <a:rPr lang="en-US" altLang="en-US" sz="2000" dirty="0" smtClean="0">
                <a:solidFill>
                  <a:srgbClr val="000000"/>
                </a:solidFill>
                <a:latin typeface="Consolas" panose="020B0609020204030204" pitchFamily="49" charset="0"/>
              </a:rPr>
              <a:t>NULL</a:t>
            </a:r>
            <a:r>
              <a:rPr lang="en-US" altLang="en-US" sz="2400" dirty="0" smtClean="0">
                <a:solidFill>
                  <a:srgbClr val="000000"/>
                </a:solidFill>
                <a:latin typeface="Cambria" panose="02040503050406030204" pitchFamily="18" charset="0"/>
              </a:rPr>
              <a:t> pointers typically causes programs to crash, but CERT has encountered cases in which dereferencing </a:t>
            </a:r>
            <a:r>
              <a:rPr lang="en-US" altLang="en-US" sz="2000" dirty="0" smtClean="0">
                <a:solidFill>
                  <a:srgbClr val="000000"/>
                </a:solidFill>
                <a:latin typeface="Consolas" panose="020B0609020204030204" pitchFamily="49" charset="0"/>
              </a:rPr>
              <a:t>NULL</a:t>
            </a:r>
            <a:r>
              <a:rPr lang="en-US" altLang="en-US" sz="2400" dirty="0" smtClean="0">
                <a:solidFill>
                  <a:srgbClr val="000000"/>
                </a:solidFill>
                <a:latin typeface="Cambria" panose="02040503050406030204" pitchFamily="18" charset="0"/>
              </a:rPr>
              <a:t> pointers can allow attackers to execute code.</a:t>
            </a:r>
          </a:p>
          <a:p>
            <a:pPr lvl="1" eaLnBrk="1" hangingPunct="1">
              <a:lnSpc>
                <a:spcPct val="90000"/>
              </a:lnSpc>
            </a:pPr>
            <a:r>
              <a:rPr lang="en-US" altLang="en-US" sz="2400" dirty="0" smtClean="0">
                <a:solidFill>
                  <a:srgbClr val="000000"/>
                </a:solidFill>
                <a:latin typeface="Cambria" panose="02040503050406030204" pitchFamily="18" charset="0"/>
              </a:rPr>
              <a:t>DCL13-C: Section 7.5 discussed uses of </a:t>
            </a:r>
            <a:r>
              <a:rPr lang="en-US" altLang="en-US" sz="2000" dirty="0" err="1" smtClean="0">
                <a:solidFill>
                  <a:srgbClr val="000000"/>
                </a:solidFill>
                <a:latin typeface="Consolas" panose="020B0609020204030204" pitchFamily="49" charset="0"/>
              </a:rPr>
              <a:t>const</a:t>
            </a:r>
            <a:r>
              <a:rPr lang="en-US" altLang="en-US" sz="2400" dirty="0" smtClean="0">
                <a:solidFill>
                  <a:srgbClr val="000000"/>
                </a:solidFill>
                <a:latin typeface="Cambria" panose="02040503050406030204" pitchFamily="18" charset="0"/>
              </a:rPr>
              <a:t> with pointers. If a function parameter points to a value that will not be changed by the function, </a:t>
            </a:r>
            <a:r>
              <a:rPr lang="en-US" altLang="en-US" sz="2000" dirty="0" err="1" smtClean="0">
                <a:solidFill>
                  <a:srgbClr val="000000"/>
                </a:solidFill>
                <a:latin typeface="Consolas" panose="020B0609020204030204" pitchFamily="49" charset="0"/>
              </a:rPr>
              <a:t>const</a:t>
            </a:r>
            <a:r>
              <a:rPr lang="en-US" altLang="en-US" sz="2000" dirty="0" smtClean="0">
                <a:solidFill>
                  <a:srgbClr val="000000"/>
                </a:solidFill>
                <a:latin typeface="Consolas" panose="020B0609020204030204" pitchFamily="49" charset="0"/>
              </a:rPr>
              <a:t> </a:t>
            </a:r>
            <a:r>
              <a:rPr lang="en-US" altLang="en-US" sz="2400" dirty="0" smtClean="0">
                <a:solidFill>
                  <a:srgbClr val="000000"/>
                </a:solidFill>
                <a:latin typeface="Cambria" panose="02040503050406030204" pitchFamily="18" charset="0"/>
              </a:rPr>
              <a:t>should be used to indicate that the data is constant. For example, to represent a pointer to a string that will not be modified, use </a:t>
            </a:r>
            <a:r>
              <a:rPr lang="en-US" altLang="en-US" sz="2000" dirty="0" err="1" smtClean="0">
                <a:solidFill>
                  <a:srgbClr val="000000"/>
                </a:solidFill>
                <a:latin typeface="Consolas" panose="020B0609020204030204" pitchFamily="49" charset="0"/>
              </a:rPr>
              <a:t>const</a:t>
            </a:r>
            <a:r>
              <a:rPr lang="en-US" altLang="en-US" sz="2000" dirty="0" smtClean="0">
                <a:solidFill>
                  <a:srgbClr val="000000"/>
                </a:solidFill>
                <a:latin typeface="Cambria" panose="02040503050406030204" pitchFamily="18" charset="0"/>
              </a:rPr>
              <a:t> </a:t>
            </a:r>
            <a:r>
              <a:rPr lang="en-US" altLang="en-US" sz="2400" dirty="0" smtClean="0">
                <a:solidFill>
                  <a:srgbClr val="000000"/>
                </a:solidFill>
                <a:latin typeface="Cambria" panose="02040503050406030204" pitchFamily="18" charset="0"/>
              </a:rPr>
              <a:t>char * as the pointer parameter’s type. </a:t>
            </a:r>
          </a:p>
          <a:p>
            <a:pPr lvl="1" eaLnBrk="1" hangingPunct="1">
              <a:lnSpc>
                <a:spcPct val="90000"/>
              </a:lnSpc>
            </a:pPr>
            <a:r>
              <a:rPr lang="en-US" altLang="en-US" sz="2400" dirty="0" smtClean="0">
                <a:solidFill>
                  <a:srgbClr val="000000"/>
                </a:solidFill>
                <a:latin typeface="Cambria" panose="02040503050406030204" pitchFamily="18" charset="0"/>
              </a:rPr>
              <a:t>MSC16-C: This guideline discusses techniques for encrypting function pointers  to help prevent attackers from overwriting them and executing attack code. </a:t>
            </a:r>
          </a:p>
        </p:txBody>
      </p:sp>
      <p:sp>
        <p:nvSpPr>
          <p:cNvPr id="1925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695524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752203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a:xfrm>
            <a:off x="3124200" y="6356350"/>
            <a:ext cx="4267200" cy="365125"/>
          </a:xfrm>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5429101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 (Cont.)</a:t>
            </a:r>
          </a:p>
        </p:txBody>
      </p:sp>
      <p:sp>
        <p:nvSpPr>
          <p:cNvPr id="27651" name="Text Placeholder 2"/>
          <p:cNvSpPr>
            <a:spLocks noGrp="1"/>
          </p:cNvSpPr>
          <p:nvPr>
            <p:ph type="body" idx="1"/>
          </p:nvPr>
        </p:nvSpPr>
        <p:spPr/>
        <p:txBody>
          <a:bodyPr>
            <a:normAutofit lnSpcReduction="10000"/>
          </a:bodyPr>
          <a:lstStyle/>
          <a:p>
            <a:pPr marL="109537" indent="0" eaLnBrk="1" hangingPunct="1">
              <a:lnSpc>
                <a:spcPct val="80000"/>
              </a:lnSpc>
              <a:buFont typeface="Wingdings 3" panose="05040102010807070707" pitchFamily="18" charset="2"/>
              <a:buNone/>
              <a:defRPr/>
            </a:pPr>
            <a:r>
              <a:rPr lang="en-US" sz="2500" b="1" i="1" dirty="0" smtClean="0">
                <a:solidFill>
                  <a:srgbClr val="000000"/>
                </a:solidFill>
                <a:latin typeface="Cambria" panose="02040503050406030204" pitchFamily="18" charset="0"/>
              </a:rPr>
              <a:t>Demonstrating the </a:t>
            </a:r>
            <a:r>
              <a:rPr lang="en-US" sz="2400" b="1" i="1" dirty="0" smtClean="0">
                <a:solidFill>
                  <a:srgbClr val="000000"/>
                </a:solidFill>
                <a:latin typeface="Consolas" panose="020B0609020204030204" pitchFamily="49" charset="0"/>
              </a:rPr>
              <a:t>&amp;</a:t>
            </a:r>
            <a:r>
              <a:rPr lang="en-US" sz="2500" b="1" i="1" dirty="0" smtClean="0">
                <a:solidFill>
                  <a:srgbClr val="000000"/>
                </a:solidFill>
                <a:latin typeface="Cambria" panose="02040503050406030204" pitchFamily="18" charset="0"/>
              </a:rPr>
              <a:t> and </a:t>
            </a:r>
            <a:r>
              <a:rPr lang="en-US" sz="2400" b="1" i="1" dirty="0" smtClean="0">
                <a:solidFill>
                  <a:srgbClr val="000000"/>
                </a:solidFill>
                <a:latin typeface="Consolas" panose="020B0609020204030204" pitchFamily="49" charset="0"/>
              </a:rPr>
              <a:t>*</a:t>
            </a:r>
            <a:r>
              <a:rPr lang="en-US" sz="2500" b="1" i="1" dirty="0" smtClean="0">
                <a:solidFill>
                  <a:srgbClr val="000000"/>
                </a:solidFill>
                <a:latin typeface="Cambria" panose="02040503050406030204" pitchFamily="18" charset="0"/>
              </a:rPr>
              <a:t> Operators</a:t>
            </a:r>
          </a:p>
          <a:p>
            <a:pPr eaLnBrk="1" hangingPunct="1">
              <a:lnSpc>
                <a:spcPct val="80000"/>
              </a:lnSpc>
              <a:defRPr/>
            </a:pPr>
            <a:r>
              <a:rPr lang="en-US" sz="2500" dirty="0" smtClean="0">
                <a:solidFill>
                  <a:srgbClr val="000000"/>
                </a:solidFill>
                <a:latin typeface="Cambria" panose="02040503050406030204" pitchFamily="18" charset="0"/>
              </a:rPr>
              <a:t>Figure 7.4 demonstrates the pointer operators </a:t>
            </a:r>
            <a:r>
              <a:rPr lang="en-US" sz="2500" dirty="0" smtClean="0">
                <a:solidFill>
                  <a:srgbClr val="000000"/>
                </a:solidFill>
                <a:latin typeface="Consolas" panose="020B0609020204030204" pitchFamily="49" charset="0"/>
              </a:rPr>
              <a:t>&amp;</a:t>
            </a:r>
            <a:r>
              <a:rPr lang="en-US" sz="2500" dirty="0" smtClean="0">
                <a:solidFill>
                  <a:srgbClr val="000000"/>
                </a:solidFill>
                <a:latin typeface="Cambria" panose="02040503050406030204" pitchFamily="18" charset="0"/>
              </a:rPr>
              <a:t> and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a:t>
            </a:r>
          </a:p>
          <a:p>
            <a:pPr eaLnBrk="1" hangingPunct="1">
              <a:lnSpc>
                <a:spcPct val="80000"/>
              </a:lnSpc>
              <a:defRPr/>
            </a:pPr>
            <a:r>
              <a:rPr lang="en-US" sz="2500" dirty="0" smtClean="0">
                <a:solidFill>
                  <a:srgbClr val="000000"/>
                </a:solidFill>
                <a:latin typeface="Cambria" panose="02040503050406030204" pitchFamily="18" charset="0"/>
              </a:rPr>
              <a:t>The </a:t>
            </a:r>
            <a:r>
              <a:rPr lang="en-US" sz="2500" dirty="0" err="1" smtClean="0">
                <a:solidFill>
                  <a:srgbClr val="000000"/>
                </a:solidFill>
                <a:latin typeface="Consolas" panose="020B0609020204030204" pitchFamily="49" charset="0"/>
              </a:rPr>
              <a:t>printf</a:t>
            </a:r>
            <a:r>
              <a:rPr lang="en-US" sz="2500" dirty="0" smtClean="0">
                <a:solidFill>
                  <a:srgbClr val="000000"/>
                </a:solidFill>
                <a:latin typeface="Cambria" panose="02040503050406030204" pitchFamily="18" charset="0"/>
              </a:rPr>
              <a:t> conversion </a:t>
            </a:r>
            <a:r>
              <a:rPr lang="en-US" sz="2500" dirty="0" err="1" smtClean="0">
                <a:solidFill>
                  <a:srgbClr val="000000"/>
                </a:solidFill>
                <a:latin typeface="Cambria" panose="02040503050406030204" pitchFamily="18" charset="0"/>
              </a:rPr>
              <a:t>specifier</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%p</a:t>
            </a:r>
            <a:r>
              <a:rPr lang="en-US" sz="2500" dirty="0" smtClean="0">
                <a:solidFill>
                  <a:srgbClr val="000000"/>
                </a:solidFill>
                <a:latin typeface="Cambria" panose="02040503050406030204" pitchFamily="18" charset="0"/>
              </a:rPr>
              <a:t> outputs the memory location as a </a:t>
            </a:r>
            <a:r>
              <a:rPr lang="en-US" sz="2500" i="1" dirty="0" smtClean="0">
                <a:solidFill>
                  <a:srgbClr val="000000"/>
                </a:solidFill>
                <a:latin typeface="Cambria" panose="02040503050406030204" pitchFamily="18" charset="0"/>
              </a:rPr>
              <a:t>hexadecimal</a:t>
            </a:r>
            <a:r>
              <a:rPr lang="en-US" sz="2500" dirty="0" smtClean="0">
                <a:solidFill>
                  <a:srgbClr val="000000"/>
                </a:solidFill>
                <a:latin typeface="Cambria" panose="02040503050406030204" pitchFamily="18" charset="0"/>
              </a:rPr>
              <a:t> integer on most platforms. </a:t>
            </a:r>
          </a:p>
          <a:p>
            <a:pPr eaLnBrk="1" hangingPunct="1">
              <a:lnSpc>
                <a:spcPct val="80000"/>
              </a:lnSpc>
              <a:defRPr/>
            </a:pPr>
            <a:r>
              <a:rPr lang="en-US" sz="2500" dirty="0" smtClean="0">
                <a:solidFill>
                  <a:srgbClr val="000000"/>
                </a:solidFill>
                <a:latin typeface="Cambria" panose="02040503050406030204" pitchFamily="18" charset="0"/>
              </a:rPr>
              <a:t>(See Appendix C, for more information on hexadecimal integers.) </a:t>
            </a:r>
          </a:p>
          <a:p>
            <a:pPr eaLnBrk="1" hangingPunct="1">
              <a:lnSpc>
                <a:spcPct val="80000"/>
              </a:lnSpc>
              <a:defRPr/>
            </a:pPr>
            <a:r>
              <a:rPr lang="en-US" sz="2500" dirty="0" smtClean="0">
                <a:solidFill>
                  <a:srgbClr val="000000"/>
                </a:solidFill>
                <a:latin typeface="Cambria" panose="02040503050406030204" pitchFamily="18" charset="0"/>
              </a:rPr>
              <a:t>Notice that the </a:t>
            </a:r>
            <a:r>
              <a:rPr lang="en-US" sz="2500" i="1" dirty="0" smtClean="0">
                <a:solidFill>
                  <a:srgbClr val="000000"/>
                </a:solidFill>
                <a:latin typeface="Cambria" panose="02040503050406030204" pitchFamily="18" charset="0"/>
              </a:rPr>
              <a:t>address</a:t>
            </a:r>
            <a:r>
              <a:rPr lang="en-US" sz="2500" dirty="0" smtClean="0">
                <a:solidFill>
                  <a:srgbClr val="000000"/>
                </a:solidFill>
                <a:latin typeface="Cambria" panose="02040503050406030204" pitchFamily="18" charset="0"/>
              </a:rPr>
              <a:t> of </a:t>
            </a:r>
            <a:r>
              <a:rPr lang="en-US" sz="2500" dirty="0" smtClean="0">
                <a:solidFill>
                  <a:srgbClr val="000000"/>
                </a:solidFill>
                <a:latin typeface="Consolas" panose="020B0609020204030204" pitchFamily="49" charset="0"/>
              </a:rPr>
              <a:t>a</a:t>
            </a:r>
            <a:r>
              <a:rPr lang="en-US" sz="2500" dirty="0" smtClean="0">
                <a:solidFill>
                  <a:srgbClr val="000000"/>
                </a:solidFill>
                <a:latin typeface="Cambria" panose="02040503050406030204" pitchFamily="18" charset="0"/>
              </a:rPr>
              <a:t> and the </a:t>
            </a:r>
            <a:r>
              <a:rPr lang="en-US" sz="2500" i="1" dirty="0" smtClean="0">
                <a:solidFill>
                  <a:srgbClr val="000000"/>
                </a:solidFill>
                <a:latin typeface="Cambria" panose="02040503050406030204" pitchFamily="18" charset="0"/>
              </a:rPr>
              <a:t>value</a:t>
            </a:r>
            <a:r>
              <a:rPr lang="en-US" sz="2500" dirty="0" smtClean="0">
                <a:solidFill>
                  <a:srgbClr val="000000"/>
                </a:solidFill>
                <a:latin typeface="Cambria" panose="02040503050406030204" pitchFamily="18" charset="0"/>
              </a:rPr>
              <a:t> of </a:t>
            </a:r>
            <a:r>
              <a:rPr lang="en-US" sz="2500" dirty="0" err="1" smtClean="0">
                <a:solidFill>
                  <a:srgbClr val="000000"/>
                </a:solidFill>
                <a:latin typeface="Consolas" panose="020B0609020204030204" pitchFamily="49" charset="0"/>
              </a:rPr>
              <a:t>aPtr</a:t>
            </a:r>
            <a:r>
              <a:rPr lang="en-US" sz="2500" dirty="0" smtClean="0">
                <a:solidFill>
                  <a:srgbClr val="000000"/>
                </a:solidFill>
                <a:latin typeface="Cambria" panose="02040503050406030204" pitchFamily="18" charset="0"/>
              </a:rPr>
              <a:t> are identical in the output, thus confirming that the address of </a:t>
            </a:r>
            <a:r>
              <a:rPr lang="en-US" sz="2500" dirty="0" smtClean="0">
                <a:solidFill>
                  <a:srgbClr val="000000"/>
                </a:solidFill>
                <a:latin typeface="Consolas" panose="020B0609020204030204" pitchFamily="49" charset="0"/>
              </a:rPr>
              <a:t>a</a:t>
            </a:r>
            <a:r>
              <a:rPr lang="en-US" sz="2500" dirty="0" smtClean="0">
                <a:solidFill>
                  <a:srgbClr val="000000"/>
                </a:solidFill>
                <a:latin typeface="Cambria" panose="02040503050406030204" pitchFamily="18" charset="0"/>
              </a:rPr>
              <a:t> is indeed assigned to the pointer variable </a:t>
            </a:r>
            <a:r>
              <a:rPr lang="en-US" sz="2500" dirty="0" err="1" smtClean="0">
                <a:solidFill>
                  <a:srgbClr val="000000"/>
                </a:solidFill>
                <a:latin typeface="Consolas" panose="020B0609020204030204" pitchFamily="49" charset="0"/>
              </a:rPr>
              <a:t>aPtr</a:t>
            </a:r>
            <a:r>
              <a:rPr lang="en-US" sz="2500" dirty="0" smtClean="0">
                <a:solidFill>
                  <a:srgbClr val="000000"/>
                </a:solidFill>
                <a:latin typeface="Cambria" panose="02040503050406030204" pitchFamily="18" charset="0"/>
              </a:rPr>
              <a:t>  </a:t>
            </a:r>
          </a:p>
          <a:p>
            <a:pPr eaLnBrk="1" hangingPunct="1">
              <a:lnSpc>
                <a:spcPct val="80000"/>
              </a:lnSpc>
              <a:defRPr/>
            </a:pPr>
            <a:r>
              <a:rPr lang="en-US" sz="2500" dirty="0" smtClean="0">
                <a:solidFill>
                  <a:srgbClr val="000000"/>
                </a:solidFill>
                <a:latin typeface="Cambria" panose="02040503050406030204" pitchFamily="18" charset="0"/>
              </a:rPr>
              <a:t>The </a:t>
            </a:r>
            <a:r>
              <a:rPr lang="en-US" sz="2500" dirty="0" smtClean="0">
                <a:solidFill>
                  <a:srgbClr val="000000"/>
                </a:solidFill>
                <a:latin typeface="Consolas" panose="020B0609020204030204" pitchFamily="49" charset="0"/>
              </a:rPr>
              <a:t>&amp;</a:t>
            </a:r>
            <a:r>
              <a:rPr lang="en-US" sz="2500" dirty="0" smtClean="0">
                <a:solidFill>
                  <a:srgbClr val="000000"/>
                </a:solidFill>
                <a:latin typeface="Cambria" panose="02040503050406030204" pitchFamily="18" charset="0"/>
              </a:rPr>
              <a:t> and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operators are complements of one another—when they’re both applied consecutively to </a:t>
            </a:r>
            <a:r>
              <a:rPr lang="en-US" sz="2500" dirty="0" err="1" smtClean="0">
                <a:solidFill>
                  <a:srgbClr val="000000"/>
                </a:solidFill>
                <a:latin typeface="Consolas" panose="020B0609020204030204" pitchFamily="49" charset="0"/>
              </a:rPr>
              <a:t>aPtr</a:t>
            </a:r>
            <a:r>
              <a:rPr lang="en-US" sz="2500" dirty="0" smtClean="0">
                <a:solidFill>
                  <a:srgbClr val="000000"/>
                </a:solidFill>
                <a:latin typeface="Cambria" panose="02040503050406030204" pitchFamily="18" charset="0"/>
              </a:rPr>
              <a:t> in either order, the same result is printed. </a:t>
            </a:r>
          </a:p>
          <a:p>
            <a:pPr eaLnBrk="1" hangingPunct="1">
              <a:lnSpc>
                <a:spcPct val="80000"/>
              </a:lnSpc>
              <a:defRPr/>
            </a:pPr>
            <a:r>
              <a:rPr lang="en-US" sz="2500" dirty="0" smtClean="0">
                <a:solidFill>
                  <a:srgbClr val="000000"/>
                </a:solidFill>
                <a:latin typeface="Cambria" panose="02040503050406030204" pitchFamily="18" charset="0"/>
              </a:rPr>
              <a:t>Figure 7.5 lists the precedence and associativity of the operators introduced to this point. </a:t>
            </a:r>
          </a:p>
        </p:txBody>
      </p:sp>
      <p:sp>
        <p:nvSpPr>
          <p:cNvPr id="276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20478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662480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0379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329412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a:t>
            </a:r>
          </a:p>
        </p:txBody>
      </p:sp>
      <p:sp>
        <p:nvSpPr>
          <p:cNvPr id="3481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There are two ways to pass arguments to a function—</a:t>
            </a:r>
            <a:r>
              <a:rPr lang="en-US" altLang="en-US" sz="2500" dirty="0" smtClean="0">
                <a:solidFill>
                  <a:srgbClr val="0000FF"/>
                </a:solidFill>
                <a:latin typeface="Cambria" panose="02040503050406030204" pitchFamily="18" charset="0"/>
              </a:rPr>
              <a:t>pass-by-value</a:t>
            </a:r>
            <a:r>
              <a:rPr lang="en-US" altLang="en-US" sz="2500" dirty="0" smtClean="0">
                <a:solidFill>
                  <a:srgbClr val="000000"/>
                </a:solidFill>
                <a:latin typeface="Cambria" panose="02040503050406030204" pitchFamily="18" charset="0"/>
              </a:rPr>
              <a:t> and </a:t>
            </a:r>
            <a:r>
              <a:rPr lang="en-US" altLang="en-US" sz="2500" dirty="0" smtClean="0">
                <a:solidFill>
                  <a:srgbClr val="0000FF"/>
                </a:solidFill>
                <a:latin typeface="Cambria" panose="02040503050406030204" pitchFamily="18" charset="0"/>
              </a:rPr>
              <a:t>pass-by-reference</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i="1" dirty="0" smtClean="0">
                <a:solidFill>
                  <a:srgbClr val="000000"/>
                </a:solidFill>
                <a:latin typeface="Cambria" panose="02040503050406030204" pitchFamily="18" charset="0"/>
              </a:rPr>
              <a:t>All arguments in C are passed by value. </a:t>
            </a:r>
          </a:p>
          <a:p>
            <a:pPr eaLnBrk="1" hangingPunct="1">
              <a:lnSpc>
                <a:spcPct val="90000"/>
              </a:lnSpc>
            </a:pPr>
            <a:r>
              <a:rPr lang="en-US" altLang="en-US" sz="2500" dirty="0" smtClean="0">
                <a:solidFill>
                  <a:srgbClr val="000000"/>
                </a:solidFill>
                <a:latin typeface="Cambria" panose="02040503050406030204" pitchFamily="18" charset="0"/>
              </a:rPr>
              <a:t>Many functions require the capability to </a:t>
            </a:r>
            <a:r>
              <a:rPr lang="en-US" altLang="en-US" sz="2500" i="1" dirty="0" smtClean="0">
                <a:solidFill>
                  <a:srgbClr val="000000"/>
                </a:solidFill>
                <a:latin typeface="Cambria" panose="02040503050406030204" pitchFamily="18" charset="0"/>
              </a:rPr>
              <a:t>modify</a:t>
            </a:r>
            <a:r>
              <a:rPr lang="en-US" altLang="en-US" sz="2500" dirty="0" smtClean="0">
                <a:solidFill>
                  <a:srgbClr val="000000"/>
                </a:solidFill>
                <a:latin typeface="Cambria" panose="02040503050406030204" pitchFamily="18" charset="0"/>
              </a:rPr>
              <a:t> </a:t>
            </a:r>
            <a:r>
              <a:rPr lang="en-US" altLang="en-US" sz="2500" i="1" dirty="0" smtClean="0">
                <a:solidFill>
                  <a:srgbClr val="000000"/>
                </a:solidFill>
                <a:latin typeface="Cambria" panose="02040503050406030204" pitchFamily="18" charset="0"/>
              </a:rPr>
              <a:t>variables in the caller</a:t>
            </a:r>
            <a:r>
              <a:rPr lang="en-US" altLang="en-US" sz="2500" dirty="0" smtClean="0">
                <a:solidFill>
                  <a:srgbClr val="000000"/>
                </a:solidFill>
                <a:latin typeface="Cambria" panose="02040503050406030204" pitchFamily="18" charset="0"/>
              </a:rPr>
              <a:t> or to pass a pointer to a large data object to avoid the overhead of passing the object by value (which incurs the time and memory overheads of making a copy of the object). </a:t>
            </a:r>
          </a:p>
          <a:p>
            <a:pPr eaLnBrk="1" hangingPunct="1">
              <a:lnSpc>
                <a:spcPct val="90000"/>
              </a:lnSpc>
            </a:pPr>
            <a:r>
              <a:rPr lang="en-US" altLang="en-US" sz="2500" dirty="0" smtClean="0">
                <a:solidFill>
                  <a:srgbClr val="000000"/>
                </a:solidFill>
                <a:latin typeface="Cambria" panose="02040503050406030204" pitchFamily="18" charset="0"/>
              </a:rPr>
              <a:t>In C, you use pointers and the indirection operator to </a:t>
            </a:r>
            <a:r>
              <a:rPr lang="en-US" altLang="en-US" sz="2500" i="1" dirty="0" smtClean="0">
                <a:solidFill>
                  <a:srgbClr val="000000"/>
                </a:solidFill>
                <a:latin typeface="Cambria" panose="02040503050406030204" pitchFamily="18" charset="0"/>
              </a:rPr>
              <a:t>simulate</a:t>
            </a:r>
            <a:r>
              <a:rPr lang="en-US" altLang="en-US" sz="2500" dirty="0" smtClean="0">
                <a:solidFill>
                  <a:srgbClr val="000000"/>
                </a:solidFill>
                <a:latin typeface="Cambria" panose="02040503050406030204" pitchFamily="18" charset="0"/>
              </a:rPr>
              <a:t> pass-by-reference. </a:t>
            </a:r>
          </a:p>
        </p:txBody>
      </p:sp>
      <p:sp>
        <p:nvSpPr>
          <p:cNvPr id="317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9623883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35843"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When calling a function with arguments that should be modified, the </a:t>
            </a:r>
            <a:r>
              <a:rPr lang="en-US" altLang="en-US" sz="2500" i="1" dirty="0" smtClean="0">
                <a:solidFill>
                  <a:srgbClr val="000000"/>
                </a:solidFill>
                <a:latin typeface="Cambria" panose="02040503050406030204" pitchFamily="18" charset="0"/>
              </a:rPr>
              <a:t>addresses</a:t>
            </a:r>
            <a:r>
              <a:rPr lang="en-US" altLang="en-US" sz="2500" dirty="0" smtClean="0">
                <a:solidFill>
                  <a:srgbClr val="000000"/>
                </a:solidFill>
                <a:latin typeface="Cambria" panose="02040503050406030204" pitchFamily="18" charset="0"/>
              </a:rPr>
              <a:t> of the arguments are passed. </a:t>
            </a:r>
          </a:p>
          <a:p>
            <a:pPr eaLnBrk="1" hangingPunct="1">
              <a:lnSpc>
                <a:spcPct val="90000"/>
              </a:lnSpc>
            </a:pPr>
            <a:r>
              <a:rPr lang="en-US" altLang="en-US" sz="2500" dirty="0" smtClean="0">
                <a:solidFill>
                  <a:srgbClr val="000000"/>
                </a:solidFill>
                <a:latin typeface="Cambria" panose="02040503050406030204" pitchFamily="18" charset="0"/>
              </a:rPr>
              <a:t>This is normally accomplished by applying the address operator (</a:t>
            </a:r>
            <a:r>
              <a:rPr lang="en-US" altLang="en-US" sz="2500" dirty="0" smtClean="0">
                <a:solidFill>
                  <a:srgbClr val="000000"/>
                </a:solidFill>
                <a:latin typeface="Consolas" panose="020B0609020204030204" pitchFamily="49" charset="0"/>
              </a:rPr>
              <a:t>&amp;)</a:t>
            </a:r>
            <a:r>
              <a:rPr lang="en-US" altLang="en-US" sz="2500" dirty="0" smtClean="0">
                <a:solidFill>
                  <a:srgbClr val="000000"/>
                </a:solidFill>
                <a:latin typeface="Cambria" panose="02040503050406030204" pitchFamily="18" charset="0"/>
              </a:rPr>
              <a:t> to the variable (in the caller) whose value will be modified. </a:t>
            </a:r>
          </a:p>
          <a:p>
            <a:pPr eaLnBrk="1" hangingPunct="1">
              <a:lnSpc>
                <a:spcPct val="90000"/>
              </a:lnSpc>
            </a:pPr>
            <a:r>
              <a:rPr lang="en-US" altLang="en-US" sz="2500" dirty="0" smtClean="0">
                <a:solidFill>
                  <a:srgbClr val="000000"/>
                </a:solidFill>
                <a:latin typeface="Cambria" panose="02040503050406030204" pitchFamily="18" charset="0"/>
              </a:rPr>
              <a:t>As we saw in Chapter 6, arrays are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passed using operator </a:t>
            </a:r>
            <a:r>
              <a:rPr lang="en-US" altLang="en-US" sz="2500" dirty="0" smtClean="0">
                <a:solidFill>
                  <a:srgbClr val="000000"/>
                </a:solidFill>
                <a:latin typeface="Consolas" panose="020B0609020204030204" pitchFamily="49" charset="0"/>
              </a:rPr>
              <a:t>&amp;</a:t>
            </a:r>
            <a:r>
              <a:rPr lang="en-US" altLang="en-US" sz="2500" dirty="0" smtClean="0">
                <a:solidFill>
                  <a:srgbClr val="000000"/>
                </a:solidFill>
                <a:latin typeface="Cambria" panose="02040503050406030204" pitchFamily="18" charset="0"/>
              </a:rPr>
              <a:t> because C automatically passes the starting location in memory of the array (the name of an array is equivalent to </a:t>
            </a:r>
            <a:r>
              <a:rPr lang="en-US" altLang="en-US" sz="2500" dirty="0" smtClean="0">
                <a:solidFill>
                  <a:srgbClr val="000000"/>
                </a:solidFill>
                <a:latin typeface="Consolas" panose="020B0609020204030204" pitchFamily="49" charset="0"/>
              </a:rPr>
              <a:t>&amp;</a:t>
            </a:r>
            <a:r>
              <a:rPr lang="en-US" altLang="en-US" sz="2500" dirty="0" err="1" smtClean="0">
                <a:solidFill>
                  <a:srgbClr val="000000"/>
                </a:solidFill>
                <a:latin typeface="Consolas" panose="020B0609020204030204" pitchFamily="49" charset="0"/>
              </a:rPr>
              <a:t>arrayName</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When the address of a variable is passed to a function, the indirection operator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may be used in the function to modify the value at that location in the caller’s memory.</a:t>
            </a:r>
          </a:p>
        </p:txBody>
      </p:sp>
      <p:sp>
        <p:nvSpPr>
          <p:cNvPr id="327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765588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33795" name="Text Placeholder 2"/>
          <p:cNvSpPr>
            <a:spLocks noGrp="1"/>
          </p:cNvSpPr>
          <p:nvPr>
            <p:ph type="body" idx="1"/>
          </p:nvPr>
        </p:nvSpPr>
        <p:spPr/>
        <p:txBody>
          <a:bodyPr>
            <a:noAutofit/>
          </a:bodyPr>
          <a:lstStyle/>
          <a:p>
            <a:pPr marL="109537" indent="0" eaLnBrk="1" hangingPunct="1">
              <a:buFont typeface="Wingdings 3" panose="05040102010807070707" pitchFamily="18" charset="2"/>
              <a:buNone/>
              <a:defRPr/>
            </a:pPr>
            <a:r>
              <a:rPr lang="en-US" sz="2400" b="1" i="1" dirty="0" smtClean="0">
                <a:solidFill>
                  <a:srgbClr val="000000"/>
                </a:solidFill>
                <a:latin typeface="Cambria" panose="02040503050406030204" pitchFamily="18" charset="0"/>
              </a:rPr>
              <a:t>Pass-By-Value</a:t>
            </a:r>
          </a:p>
          <a:p>
            <a:pPr eaLnBrk="1" hangingPunct="1">
              <a:defRPr/>
            </a:pPr>
            <a:r>
              <a:rPr lang="en-US" sz="2400" dirty="0" smtClean="0">
                <a:solidFill>
                  <a:srgbClr val="000000"/>
                </a:solidFill>
                <a:latin typeface="Cambria" panose="02040503050406030204" pitchFamily="18" charset="0"/>
              </a:rPr>
              <a:t>The programs in Fig. 7.6 and Fig. 7.7 present two versions of a function that cubes an integer—</a:t>
            </a:r>
            <a:r>
              <a:rPr lang="en-US" sz="2400" dirty="0" err="1" smtClean="0">
                <a:solidFill>
                  <a:srgbClr val="000000"/>
                </a:solidFill>
                <a:latin typeface="Consolas" panose="020B0609020204030204" pitchFamily="49" charset="0"/>
              </a:rPr>
              <a:t>cubeByValue</a:t>
            </a:r>
            <a:r>
              <a:rPr lang="en-US" sz="2400" dirty="0" smtClean="0">
                <a:solidFill>
                  <a:srgbClr val="000000"/>
                </a:solidFill>
                <a:latin typeface="Cambria" panose="02040503050406030204" pitchFamily="18" charset="0"/>
              </a:rPr>
              <a:t> and </a:t>
            </a:r>
            <a:r>
              <a:rPr lang="en-US" sz="2400" dirty="0" err="1" smtClean="0">
                <a:solidFill>
                  <a:srgbClr val="000000"/>
                </a:solidFill>
                <a:latin typeface="Consolas" panose="020B0609020204030204" pitchFamily="49" charset="0"/>
              </a:rPr>
              <a:t>cubeByReference</a:t>
            </a:r>
            <a:r>
              <a:rPr lang="en-US" sz="2400" dirty="0" smtClean="0">
                <a:solidFill>
                  <a:srgbClr val="000000"/>
                </a:solidFill>
                <a:latin typeface="Cambria" panose="02040503050406030204" pitchFamily="18" charset="0"/>
              </a:rPr>
              <a:t>. </a:t>
            </a:r>
          </a:p>
          <a:p>
            <a:pPr eaLnBrk="1" hangingPunct="1">
              <a:defRPr/>
            </a:pPr>
            <a:r>
              <a:rPr lang="en-US" sz="2400" dirty="0" smtClean="0">
                <a:solidFill>
                  <a:srgbClr val="000000"/>
                </a:solidFill>
                <a:latin typeface="Cambria" panose="02040503050406030204" pitchFamily="18" charset="0"/>
              </a:rPr>
              <a:t>Figure 7.6 passes the variable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by value to function </a:t>
            </a:r>
            <a:r>
              <a:rPr lang="en-US" sz="2400" dirty="0" err="1" smtClean="0">
                <a:solidFill>
                  <a:srgbClr val="000000"/>
                </a:solidFill>
                <a:latin typeface="Consolas" panose="020B0609020204030204" pitchFamily="49" charset="0"/>
              </a:rPr>
              <a:t>cubeByValue</a:t>
            </a:r>
            <a:r>
              <a:rPr lang="en-US" sz="2400" dirty="0" smtClean="0">
                <a:solidFill>
                  <a:srgbClr val="000000"/>
                </a:solidFill>
                <a:latin typeface="Cambria" panose="02040503050406030204" pitchFamily="18" charset="0"/>
              </a:rPr>
              <a:t> </a:t>
            </a:r>
          </a:p>
          <a:p>
            <a:pPr eaLnBrk="1" hangingPunct="1">
              <a:defRPr/>
            </a:pPr>
            <a:r>
              <a:rPr lang="en-US" sz="2400" dirty="0" smtClean="0">
                <a:solidFill>
                  <a:srgbClr val="000000"/>
                </a:solidFill>
                <a:latin typeface="Cambria" panose="02040503050406030204" pitchFamily="18" charset="0"/>
              </a:rPr>
              <a:t>The </a:t>
            </a:r>
            <a:r>
              <a:rPr lang="en-US" sz="2400" dirty="0" err="1" smtClean="0">
                <a:solidFill>
                  <a:srgbClr val="000000"/>
                </a:solidFill>
                <a:latin typeface="Consolas" panose="020B0609020204030204" pitchFamily="49" charset="0"/>
              </a:rPr>
              <a:t>cubeByValue</a:t>
            </a:r>
            <a:r>
              <a:rPr lang="en-US" sz="2400" dirty="0" smtClean="0">
                <a:solidFill>
                  <a:srgbClr val="000000"/>
                </a:solidFill>
                <a:latin typeface="Cambria" panose="02040503050406030204" pitchFamily="18" charset="0"/>
              </a:rPr>
              <a:t> function cubes its argument and passes the new value back to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using a </a:t>
            </a:r>
            <a:r>
              <a:rPr lang="en-US" sz="2400" dirty="0" smtClean="0">
                <a:solidFill>
                  <a:srgbClr val="000000"/>
                </a:solidFill>
                <a:latin typeface="Consolas" panose="020B0609020204030204" pitchFamily="49" charset="0"/>
              </a:rPr>
              <a:t>return</a:t>
            </a:r>
            <a:r>
              <a:rPr lang="en-US" sz="2400" dirty="0" smtClean="0">
                <a:solidFill>
                  <a:srgbClr val="000000"/>
                </a:solidFill>
                <a:latin typeface="Cambria" panose="02040503050406030204" pitchFamily="18" charset="0"/>
              </a:rPr>
              <a:t> statement. </a:t>
            </a:r>
          </a:p>
          <a:p>
            <a:pPr eaLnBrk="1" hangingPunct="1">
              <a:defRPr/>
            </a:pPr>
            <a:r>
              <a:rPr lang="en-US" sz="2400" dirty="0" smtClean="0">
                <a:solidFill>
                  <a:srgbClr val="000000"/>
                </a:solidFill>
                <a:latin typeface="Cambria" panose="02040503050406030204" pitchFamily="18" charset="0"/>
              </a:rPr>
              <a:t>The new value is assigned to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in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a:t>
            </a:r>
          </a:p>
        </p:txBody>
      </p:sp>
      <p:sp>
        <p:nvSpPr>
          <p:cNvPr id="337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918780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a:xfrm>
            <a:off x="2362200" y="6356350"/>
            <a:ext cx="4648200" cy="365125"/>
          </a:xfrm>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62523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1945847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36867"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sz="2400" b="1" i="1" dirty="0" smtClean="0">
                <a:solidFill>
                  <a:srgbClr val="000000"/>
                </a:solidFill>
                <a:latin typeface="Cambria" panose="02040503050406030204" pitchFamily="18" charset="0"/>
              </a:rPr>
              <a:t>Pass-By-Reference</a:t>
            </a:r>
          </a:p>
          <a:p>
            <a:pPr eaLnBrk="1" hangingPunct="1">
              <a:lnSpc>
                <a:spcPct val="90000"/>
              </a:lnSpc>
              <a:defRPr/>
            </a:pPr>
            <a:r>
              <a:rPr lang="en-US" sz="2400" dirty="0" smtClean="0">
                <a:solidFill>
                  <a:srgbClr val="000000"/>
                </a:solidFill>
                <a:latin typeface="Cambria" panose="02040503050406030204" pitchFamily="18" charset="0"/>
              </a:rPr>
              <a:t>Figure 7.7 passes the variable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by reference—the address of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is passed—to function </a:t>
            </a:r>
            <a:r>
              <a:rPr lang="en-US" sz="2400" dirty="0" err="1" smtClean="0">
                <a:solidFill>
                  <a:srgbClr val="000000"/>
                </a:solidFill>
                <a:latin typeface="Consolas" panose="020B0609020204030204" pitchFamily="49" charset="0"/>
              </a:rPr>
              <a:t>cubeByReference</a:t>
            </a:r>
            <a:r>
              <a:rPr lang="en-US" sz="2400" dirty="0" smtClean="0">
                <a:solidFill>
                  <a:srgbClr val="000000"/>
                </a:solidFill>
                <a:latin typeface="Cambria" panose="02040503050406030204" pitchFamily="18" charset="0"/>
              </a:rPr>
              <a:t>. </a:t>
            </a:r>
          </a:p>
          <a:p>
            <a:pPr eaLnBrk="1" hangingPunct="1">
              <a:lnSpc>
                <a:spcPct val="90000"/>
              </a:lnSpc>
              <a:defRPr/>
            </a:pPr>
            <a:r>
              <a:rPr lang="en-US" sz="2400" dirty="0" smtClean="0">
                <a:solidFill>
                  <a:srgbClr val="000000"/>
                </a:solidFill>
                <a:latin typeface="Cambria" panose="02040503050406030204" pitchFamily="18" charset="0"/>
              </a:rPr>
              <a:t>Function </a:t>
            </a:r>
            <a:r>
              <a:rPr lang="en-US" sz="2400" dirty="0" err="1" smtClean="0">
                <a:solidFill>
                  <a:srgbClr val="000000"/>
                </a:solidFill>
                <a:latin typeface="Consolas" panose="020B0609020204030204" pitchFamily="49" charset="0"/>
              </a:rPr>
              <a:t>cubeByReference</a:t>
            </a:r>
            <a:r>
              <a:rPr lang="en-US" sz="2400" dirty="0" smtClean="0">
                <a:solidFill>
                  <a:srgbClr val="000000"/>
                </a:solidFill>
                <a:latin typeface="Cambria" panose="02040503050406030204" pitchFamily="18" charset="0"/>
              </a:rPr>
              <a:t> takes as a parameter a pointer to an </a:t>
            </a:r>
            <a:r>
              <a:rPr lang="en-US" sz="2400" dirty="0" err="1" smtClean="0">
                <a:solidFill>
                  <a:srgbClr val="000000"/>
                </a:solidFill>
                <a:latin typeface="Consolas" panose="020B0609020204030204" pitchFamily="49" charset="0"/>
              </a:rPr>
              <a:t>int</a:t>
            </a:r>
            <a:r>
              <a:rPr lang="en-US" sz="2400" dirty="0" smtClean="0">
                <a:solidFill>
                  <a:srgbClr val="000000"/>
                </a:solidFill>
                <a:latin typeface="Cambria" panose="02040503050406030204" pitchFamily="18" charset="0"/>
              </a:rPr>
              <a:t> called </a:t>
            </a:r>
            <a:r>
              <a:rPr lang="en-US" sz="2400" dirty="0" err="1" smtClean="0">
                <a:solidFill>
                  <a:srgbClr val="000000"/>
                </a:solidFill>
                <a:latin typeface="Consolas" panose="020B0609020204030204" pitchFamily="49" charset="0"/>
              </a:rPr>
              <a:t>nPtr</a:t>
            </a:r>
            <a:r>
              <a:rPr lang="en-US" sz="2400" dirty="0" smtClean="0">
                <a:solidFill>
                  <a:srgbClr val="000000"/>
                </a:solidFill>
                <a:latin typeface="Cambria" panose="02040503050406030204" pitchFamily="18" charset="0"/>
              </a:rPr>
              <a:t>. </a:t>
            </a:r>
          </a:p>
          <a:p>
            <a:pPr eaLnBrk="1" hangingPunct="1">
              <a:lnSpc>
                <a:spcPct val="90000"/>
              </a:lnSpc>
              <a:defRPr/>
            </a:pPr>
            <a:r>
              <a:rPr lang="en-US" sz="2400" dirty="0" smtClean="0">
                <a:solidFill>
                  <a:srgbClr val="000000"/>
                </a:solidFill>
                <a:latin typeface="Cambria" panose="02040503050406030204" pitchFamily="18" charset="0"/>
              </a:rPr>
              <a:t>The function </a:t>
            </a:r>
            <a:r>
              <a:rPr lang="en-US" sz="2400" i="1" dirty="0" smtClean="0">
                <a:solidFill>
                  <a:srgbClr val="000000"/>
                </a:solidFill>
                <a:latin typeface="Cambria" panose="02040503050406030204" pitchFamily="18" charset="0"/>
              </a:rPr>
              <a:t>dereferences</a:t>
            </a:r>
            <a:r>
              <a:rPr lang="en-US" sz="2400" dirty="0" smtClean="0">
                <a:solidFill>
                  <a:srgbClr val="000000"/>
                </a:solidFill>
                <a:latin typeface="Cambria" panose="02040503050406030204" pitchFamily="18" charset="0"/>
              </a:rPr>
              <a:t> the pointer and cubes the value to which </a:t>
            </a:r>
            <a:r>
              <a:rPr lang="en-US" sz="2400" dirty="0" err="1" smtClean="0">
                <a:solidFill>
                  <a:srgbClr val="000000"/>
                </a:solidFill>
                <a:latin typeface="Consolas" panose="020B0609020204030204" pitchFamily="49" charset="0"/>
              </a:rPr>
              <a:t>nPtr</a:t>
            </a:r>
            <a:r>
              <a:rPr lang="en-US" sz="2400" dirty="0" smtClean="0">
                <a:solidFill>
                  <a:srgbClr val="000000"/>
                </a:solidFill>
                <a:latin typeface="Cambria" panose="02040503050406030204" pitchFamily="18" charset="0"/>
              </a:rPr>
              <a:t> points, then assigns the result to </a:t>
            </a:r>
            <a:r>
              <a:rPr lang="en-US" sz="2400" dirty="0" smtClean="0">
                <a:solidFill>
                  <a:srgbClr val="000000"/>
                </a:solidFill>
                <a:latin typeface="Consolas" panose="020B0609020204030204" pitchFamily="49" charset="0"/>
              </a:rPr>
              <a:t>*</a:t>
            </a:r>
            <a:r>
              <a:rPr lang="en-US" sz="2400" dirty="0" err="1" smtClean="0">
                <a:solidFill>
                  <a:srgbClr val="000000"/>
                </a:solidFill>
                <a:latin typeface="Consolas" panose="020B0609020204030204" pitchFamily="49" charset="0"/>
              </a:rPr>
              <a:t>nPtr</a:t>
            </a:r>
            <a:r>
              <a:rPr lang="en-US" sz="2400" dirty="0" smtClean="0">
                <a:solidFill>
                  <a:srgbClr val="000000"/>
                </a:solidFill>
                <a:latin typeface="Cambria" panose="02040503050406030204" pitchFamily="18" charset="0"/>
              </a:rPr>
              <a:t> (which is really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in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thus changing the value of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in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a:t>
            </a:r>
          </a:p>
          <a:p>
            <a:pPr eaLnBrk="1" hangingPunct="1">
              <a:lnSpc>
                <a:spcPct val="90000"/>
              </a:lnSpc>
              <a:defRPr/>
            </a:pPr>
            <a:r>
              <a:rPr lang="en-US" sz="2400" dirty="0" smtClean="0">
                <a:solidFill>
                  <a:srgbClr val="000000"/>
                </a:solidFill>
                <a:latin typeface="Cambria" panose="02040503050406030204" pitchFamily="18" charset="0"/>
              </a:rPr>
              <a:t>Figure 7.8 and Fig. 7.9 analyze graphically and step-by-step the programs in Fig. 7.6 and Fig. 7.7, respectively.</a:t>
            </a: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779473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2647902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a:xfrm>
            <a:off x="1752600" y="6356350"/>
            <a:ext cx="5410200" cy="365125"/>
          </a:xfrm>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341620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74746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4301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A function receiving an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as an argument must define a </a:t>
            </a:r>
            <a:r>
              <a:rPr lang="en-US" altLang="en-US" sz="2500" i="1" dirty="0" smtClean="0">
                <a:solidFill>
                  <a:srgbClr val="000000"/>
                </a:solidFill>
                <a:latin typeface="Cambria" panose="02040503050406030204" pitchFamily="18" charset="0"/>
              </a:rPr>
              <a:t>pointer parameter </a:t>
            </a:r>
            <a:r>
              <a:rPr lang="en-US" altLang="en-US" sz="2500" dirty="0" smtClean="0">
                <a:solidFill>
                  <a:srgbClr val="000000"/>
                </a:solidFill>
                <a:latin typeface="Cambria" panose="02040503050406030204" pitchFamily="18" charset="0"/>
              </a:rPr>
              <a:t>to receive the address. </a:t>
            </a:r>
          </a:p>
          <a:p>
            <a:pPr eaLnBrk="1" hangingPunct="1">
              <a:lnSpc>
                <a:spcPct val="90000"/>
              </a:lnSpc>
            </a:pPr>
            <a:r>
              <a:rPr lang="en-US" altLang="en-US" sz="2500" dirty="0" smtClean="0">
                <a:solidFill>
                  <a:srgbClr val="000000"/>
                </a:solidFill>
                <a:latin typeface="Cambria" panose="02040503050406030204" pitchFamily="18" charset="0"/>
              </a:rPr>
              <a:t>For example, in Fig. 7.7 the header for function </a:t>
            </a:r>
            <a:r>
              <a:rPr lang="en-US" altLang="en-US" sz="2500" dirty="0" err="1" smtClean="0">
                <a:solidFill>
                  <a:srgbClr val="000000"/>
                </a:solidFill>
                <a:latin typeface="Consolas" panose="020B0609020204030204" pitchFamily="49" charset="0"/>
              </a:rPr>
              <a:t>cubeByReference</a:t>
            </a:r>
            <a:r>
              <a:rPr lang="en-US" altLang="en-US" sz="2500" dirty="0" smtClean="0">
                <a:solidFill>
                  <a:srgbClr val="000000"/>
                </a:solidFill>
                <a:latin typeface="Cambria" panose="02040503050406030204" pitchFamily="18" charset="0"/>
              </a:rPr>
              <a:t> is:</a:t>
            </a:r>
          </a:p>
          <a:p>
            <a:pPr lvl="2" eaLnBrk="1" hangingPunct="1">
              <a:lnSpc>
                <a:spcPct val="90000"/>
              </a:lnSpc>
            </a:pPr>
            <a:r>
              <a:rPr lang="en-US" altLang="en-US" sz="1900" b="1" dirty="0" smtClean="0">
                <a:solidFill>
                  <a:srgbClr val="0000FF"/>
                </a:solidFill>
                <a:latin typeface="Consolas" panose="020B0609020204030204" pitchFamily="49" charset="0"/>
              </a:rPr>
              <a:t>void</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cubeByReference</a:t>
            </a:r>
            <a:r>
              <a:rPr lang="en-US" altLang="en-US" sz="1900" b="1" dirty="0" smtClean="0">
                <a:solidFill>
                  <a:srgbClr val="000000"/>
                </a:solidFill>
                <a:latin typeface="Consolas" panose="020B0609020204030204" pitchFamily="49" charset="0"/>
              </a:rPr>
              <a:t>(</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nPtr</a:t>
            </a:r>
            <a:r>
              <a:rPr lang="en-US" altLang="en-US" sz="1900" b="1" dirty="0" smtClean="0">
                <a:solidFill>
                  <a:srgbClr val="000000"/>
                </a:solidFill>
                <a:latin typeface="Consolas" panose="020B0609020204030204" pitchFamily="49" charset="0"/>
              </a:rPr>
              <a:t>)</a:t>
            </a:r>
          </a:p>
          <a:p>
            <a:pPr eaLnBrk="1" hangingPunct="1">
              <a:lnSpc>
                <a:spcPct val="90000"/>
              </a:lnSpc>
            </a:pPr>
            <a:r>
              <a:rPr lang="en-US" altLang="en-US" sz="2500" dirty="0" smtClean="0">
                <a:solidFill>
                  <a:srgbClr val="000000"/>
                </a:solidFill>
                <a:latin typeface="Cambria" panose="02040503050406030204" pitchFamily="18" charset="0"/>
              </a:rPr>
              <a:t>The header specifies that </a:t>
            </a:r>
            <a:r>
              <a:rPr lang="en-US" altLang="en-US" sz="2500" dirty="0" err="1" smtClean="0">
                <a:solidFill>
                  <a:srgbClr val="000000"/>
                </a:solidFill>
                <a:latin typeface="Consolas" panose="020B0609020204030204" pitchFamily="49" charset="0"/>
              </a:rPr>
              <a:t>cubeByReference</a:t>
            </a:r>
            <a:r>
              <a:rPr lang="en-US" altLang="en-US" sz="2500" dirty="0" smtClean="0">
                <a:solidFill>
                  <a:srgbClr val="000000"/>
                </a:solidFill>
                <a:latin typeface="Cambria" panose="02040503050406030204" pitchFamily="18" charset="0"/>
              </a:rPr>
              <a:t> </a:t>
            </a:r>
            <a:r>
              <a:rPr lang="en-US" altLang="en-US" sz="2500" i="1" dirty="0" smtClean="0">
                <a:solidFill>
                  <a:srgbClr val="000000"/>
                </a:solidFill>
                <a:latin typeface="Cambria" panose="02040503050406030204" pitchFamily="18" charset="0"/>
              </a:rPr>
              <a:t>receives</a:t>
            </a:r>
            <a:r>
              <a:rPr lang="en-US" altLang="en-US" sz="2500" dirty="0" smtClean="0">
                <a:solidFill>
                  <a:srgbClr val="000000"/>
                </a:solidFill>
                <a:latin typeface="Cambria" panose="02040503050406030204" pitchFamily="18" charset="0"/>
              </a:rPr>
              <a:t> 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of an integer variable as an argument, stores the address locally in </a:t>
            </a:r>
            <a:r>
              <a:rPr lang="en-US" altLang="en-US" sz="2500" dirty="0" err="1" smtClean="0">
                <a:solidFill>
                  <a:srgbClr val="000000"/>
                </a:solidFill>
                <a:latin typeface="Consolas" panose="020B0609020204030204" pitchFamily="49" charset="0"/>
              </a:rPr>
              <a:t>nPtr</a:t>
            </a:r>
            <a:r>
              <a:rPr lang="en-US" altLang="en-US" sz="2500" dirty="0" smtClean="0">
                <a:solidFill>
                  <a:srgbClr val="000000"/>
                </a:solidFill>
                <a:latin typeface="Cambria" panose="02040503050406030204" pitchFamily="18" charset="0"/>
              </a:rPr>
              <a:t> and does not return a value. </a:t>
            </a:r>
          </a:p>
          <a:p>
            <a:pPr eaLnBrk="1" hangingPunct="1">
              <a:lnSpc>
                <a:spcPct val="90000"/>
              </a:lnSpc>
            </a:pPr>
            <a:r>
              <a:rPr lang="en-US" altLang="en-US" sz="2500" dirty="0" smtClean="0">
                <a:solidFill>
                  <a:srgbClr val="000000"/>
                </a:solidFill>
                <a:latin typeface="Cambria" panose="02040503050406030204" pitchFamily="18" charset="0"/>
              </a:rPr>
              <a:t>The function prototype for </a:t>
            </a:r>
            <a:r>
              <a:rPr lang="en-US" altLang="en-US" sz="2500" dirty="0" err="1" smtClean="0">
                <a:solidFill>
                  <a:srgbClr val="000000"/>
                </a:solidFill>
                <a:latin typeface="Consolas" panose="020B0609020204030204" pitchFamily="49" charset="0"/>
              </a:rPr>
              <a:t>cubeByReference</a:t>
            </a:r>
            <a:r>
              <a:rPr lang="en-US" altLang="en-US" sz="2500" dirty="0" smtClean="0">
                <a:solidFill>
                  <a:srgbClr val="000000"/>
                </a:solidFill>
                <a:latin typeface="Cambria" panose="02040503050406030204" pitchFamily="18" charset="0"/>
              </a:rPr>
              <a:t> contains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onsolas" panose="020B0609020204030204" pitchFamily="49" charset="0"/>
              </a:rPr>
              <a:t> *</a:t>
            </a:r>
            <a:r>
              <a:rPr lang="en-US" altLang="en-US" sz="2500" dirty="0" smtClean="0">
                <a:solidFill>
                  <a:srgbClr val="000000"/>
                </a:solidFill>
                <a:latin typeface="Cambria" panose="02040503050406030204" pitchFamily="18" charset="0"/>
              </a:rPr>
              <a:t> in parentheses. </a:t>
            </a:r>
          </a:p>
          <a:p>
            <a:pPr eaLnBrk="1" hangingPunct="1">
              <a:lnSpc>
                <a:spcPct val="90000"/>
              </a:lnSpc>
            </a:pPr>
            <a:r>
              <a:rPr lang="en-US" altLang="en-US" sz="2500" dirty="0" smtClean="0">
                <a:solidFill>
                  <a:srgbClr val="000000"/>
                </a:solidFill>
                <a:latin typeface="Cambria" panose="02040503050406030204" pitchFamily="18" charset="0"/>
              </a:rPr>
              <a:t>Names included for documentation purposes are ignored by the C compiler.</a:t>
            </a:r>
          </a:p>
        </p:txBody>
      </p:sp>
      <p:sp>
        <p:nvSpPr>
          <p:cNvPr id="399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044430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44035" name="Text Placeholder 2"/>
          <p:cNvSpPr>
            <a:spLocks noGrp="1"/>
          </p:cNvSpPr>
          <p:nvPr>
            <p:ph type="body" idx="1"/>
          </p:nvPr>
        </p:nvSpPr>
        <p:spPr/>
        <p:txBody>
          <a:bodyPr>
            <a:normAutofit/>
          </a:bodyPr>
          <a:lstStyle/>
          <a:p>
            <a:pPr eaLnBrk="1" hangingPunct="1">
              <a:lnSpc>
                <a:spcPct val="80000"/>
              </a:lnSpc>
            </a:pPr>
            <a:r>
              <a:rPr lang="en-US" altLang="en-US" sz="2300" dirty="0" smtClean="0">
                <a:solidFill>
                  <a:srgbClr val="000000"/>
                </a:solidFill>
                <a:latin typeface="Cambria" panose="02040503050406030204" pitchFamily="18" charset="0"/>
              </a:rPr>
              <a:t>For a function that expects a one-dimensional array as an argument, the function’s prototype and header can use the pointer notation shown in the parameter list of function </a:t>
            </a:r>
            <a:r>
              <a:rPr lang="en-US" altLang="en-US" sz="2300" dirty="0" err="1" smtClean="0">
                <a:solidFill>
                  <a:srgbClr val="000000"/>
                </a:solidFill>
                <a:latin typeface="Consolas" panose="020B0609020204030204" pitchFamily="49" charset="0"/>
              </a:rPr>
              <a:t>cubeByReference</a:t>
            </a:r>
            <a:r>
              <a:rPr lang="en-US" altLang="en-US" sz="2300" dirty="0" smtClean="0">
                <a:solidFill>
                  <a:srgbClr val="000000"/>
                </a:solidFill>
                <a:latin typeface="Cambria" panose="02040503050406030204" pitchFamily="18" charset="0"/>
              </a:rPr>
              <a:t>. </a:t>
            </a:r>
          </a:p>
          <a:p>
            <a:pPr>
              <a:lnSpc>
                <a:spcPct val="80000"/>
              </a:lnSpc>
            </a:pPr>
            <a:r>
              <a:rPr lang="en-US" altLang="en-US" sz="2300" dirty="0" smtClean="0">
                <a:solidFill>
                  <a:srgbClr val="000000"/>
                </a:solidFill>
                <a:latin typeface="Cambria" panose="02040503050406030204" pitchFamily="18" charset="0"/>
              </a:rPr>
              <a:t>The compiler does not differentiate between a function that receives a pointer and one that receives a </a:t>
            </a:r>
            <a:r>
              <a:rPr lang="en-US" altLang="en-US" sz="2300" dirty="0">
                <a:solidFill>
                  <a:srgbClr val="000000"/>
                </a:solidFill>
                <a:latin typeface="Cambria" panose="02040503050406030204" pitchFamily="18" charset="0"/>
              </a:rPr>
              <a:t>one-dimensional </a:t>
            </a:r>
            <a:r>
              <a:rPr lang="en-US" altLang="en-US" sz="2300" dirty="0" smtClean="0">
                <a:solidFill>
                  <a:srgbClr val="000000"/>
                </a:solidFill>
                <a:latin typeface="Cambria" panose="02040503050406030204" pitchFamily="18" charset="0"/>
              </a:rPr>
              <a:t>array. </a:t>
            </a:r>
          </a:p>
          <a:p>
            <a:pPr eaLnBrk="1" hangingPunct="1">
              <a:lnSpc>
                <a:spcPct val="80000"/>
              </a:lnSpc>
            </a:pPr>
            <a:r>
              <a:rPr lang="en-US" altLang="en-US" sz="2300" dirty="0" smtClean="0">
                <a:solidFill>
                  <a:srgbClr val="000000"/>
                </a:solidFill>
                <a:latin typeface="Cambria" panose="02040503050406030204" pitchFamily="18" charset="0"/>
              </a:rPr>
              <a:t>This, of course, means that the function must “know” when it’s receiving an array or simply a single variable for which it’s to perform pass-by-reference. </a:t>
            </a:r>
          </a:p>
          <a:p>
            <a:pPr>
              <a:lnSpc>
                <a:spcPct val="80000"/>
              </a:lnSpc>
            </a:pPr>
            <a:r>
              <a:rPr lang="en-US" altLang="en-US" sz="2300" dirty="0" smtClean="0">
                <a:solidFill>
                  <a:srgbClr val="000000"/>
                </a:solidFill>
                <a:latin typeface="Cambria" panose="02040503050406030204" pitchFamily="18" charset="0"/>
              </a:rPr>
              <a:t>When the compiler encounters a function parameter for a </a:t>
            </a:r>
            <a:r>
              <a:rPr lang="en-US" altLang="en-US" sz="2300" dirty="0">
                <a:solidFill>
                  <a:srgbClr val="000000"/>
                </a:solidFill>
                <a:latin typeface="Cambria" panose="02040503050406030204" pitchFamily="18" charset="0"/>
              </a:rPr>
              <a:t>one-dimensional </a:t>
            </a:r>
            <a:r>
              <a:rPr lang="en-US" altLang="en-US" sz="2300" dirty="0" smtClean="0">
                <a:solidFill>
                  <a:srgbClr val="000000"/>
                </a:solidFill>
                <a:latin typeface="Cambria" panose="02040503050406030204" pitchFamily="18" charset="0"/>
              </a:rPr>
              <a:t>array of the form </a:t>
            </a:r>
            <a:r>
              <a:rPr lang="en-US" altLang="en-US" sz="2300" dirty="0" err="1" smtClean="0">
                <a:solidFill>
                  <a:srgbClr val="000000"/>
                </a:solidFill>
                <a:latin typeface="Consolas" panose="020B0609020204030204" pitchFamily="49" charset="0"/>
              </a:rPr>
              <a:t>int</a:t>
            </a:r>
            <a:r>
              <a:rPr lang="en-US" altLang="en-US" sz="2300" dirty="0" smtClean="0">
                <a:solidFill>
                  <a:srgbClr val="000000"/>
                </a:solidFill>
                <a:latin typeface="Consolas" panose="020B0609020204030204" pitchFamily="49" charset="0"/>
              </a:rPr>
              <a:t> b[]</a:t>
            </a:r>
            <a:r>
              <a:rPr lang="en-US" altLang="en-US" sz="2300" dirty="0" smtClean="0">
                <a:solidFill>
                  <a:srgbClr val="000000"/>
                </a:solidFill>
                <a:latin typeface="Cambria" panose="02040503050406030204" pitchFamily="18" charset="0"/>
              </a:rPr>
              <a:t>, the compiler converts the parameter to the pointer notation </a:t>
            </a:r>
            <a:r>
              <a:rPr lang="en-US" altLang="en-US" sz="2300" dirty="0" err="1" smtClean="0">
                <a:solidFill>
                  <a:srgbClr val="000000"/>
                </a:solidFill>
                <a:latin typeface="Consolas" panose="020B0609020204030204" pitchFamily="49" charset="0"/>
              </a:rPr>
              <a:t>int</a:t>
            </a:r>
            <a:r>
              <a:rPr lang="en-US" altLang="en-US" sz="2300" dirty="0" smtClean="0">
                <a:solidFill>
                  <a:srgbClr val="000000"/>
                </a:solidFill>
                <a:latin typeface="Consolas" panose="020B0609020204030204" pitchFamily="49" charset="0"/>
              </a:rPr>
              <a:t> *b</a:t>
            </a:r>
            <a:r>
              <a:rPr lang="en-US" altLang="en-US" sz="2300" dirty="0" smtClean="0">
                <a:solidFill>
                  <a:srgbClr val="000000"/>
                </a:solidFill>
                <a:latin typeface="Cambria" panose="02040503050406030204" pitchFamily="18" charset="0"/>
              </a:rPr>
              <a:t>. </a:t>
            </a:r>
          </a:p>
          <a:p>
            <a:pPr eaLnBrk="1" hangingPunct="1">
              <a:lnSpc>
                <a:spcPct val="80000"/>
              </a:lnSpc>
            </a:pPr>
            <a:r>
              <a:rPr lang="en-US" altLang="en-US" sz="2300" dirty="0" smtClean="0">
                <a:solidFill>
                  <a:srgbClr val="000000"/>
                </a:solidFill>
                <a:latin typeface="Cambria" panose="02040503050406030204" pitchFamily="18" charset="0"/>
              </a:rPr>
              <a:t>The two forms are interchangeable. </a:t>
            </a:r>
          </a:p>
        </p:txBody>
      </p:sp>
      <p:sp>
        <p:nvSpPr>
          <p:cNvPr id="409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657500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4801991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027227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172612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265492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80618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123869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761938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a:t>
            </a:r>
          </a:p>
        </p:txBody>
      </p:sp>
      <p:sp>
        <p:nvSpPr>
          <p:cNvPr id="5120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a:t>
            </a:r>
            <a:r>
              <a:rPr lang="en-US" altLang="en-US" dirty="0" err="1" smtClean="0">
                <a:solidFill>
                  <a:srgbClr val="0000FF"/>
                </a:solidFill>
                <a:latin typeface="Consolas" panose="020B0609020204030204" pitchFamily="49" charset="0"/>
              </a:rPr>
              <a:t>const</a:t>
            </a:r>
            <a:r>
              <a:rPr lang="en-US" altLang="en-US" dirty="0" smtClean="0">
                <a:solidFill>
                  <a:srgbClr val="000000"/>
                </a:solidFill>
                <a:latin typeface="Cambria" panose="02040503050406030204" pitchFamily="18" charset="0"/>
              </a:rPr>
              <a:t> </a:t>
            </a:r>
            <a:r>
              <a:rPr lang="en-US" altLang="en-US" dirty="0" smtClean="0">
                <a:solidFill>
                  <a:srgbClr val="0000FF"/>
                </a:solidFill>
                <a:latin typeface="Cambria" panose="02040503050406030204" pitchFamily="18" charset="0"/>
              </a:rPr>
              <a:t>qualifier</a:t>
            </a:r>
            <a:r>
              <a:rPr lang="en-US" altLang="en-US" dirty="0" smtClean="0">
                <a:solidFill>
                  <a:srgbClr val="000000"/>
                </a:solidFill>
                <a:latin typeface="Cambria" panose="02040503050406030204" pitchFamily="18" charset="0"/>
              </a:rPr>
              <a:t> enables you to inform the compiler that the value of a particular variable should not be modified. </a:t>
            </a:r>
          </a:p>
        </p:txBody>
      </p:sp>
      <p:sp>
        <p:nvSpPr>
          <p:cNvPr id="48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9922199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560516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3251" name="Text Placeholder 2"/>
          <p:cNvSpPr>
            <a:spLocks noGrp="1"/>
          </p:cNvSpPr>
          <p:nvPr>
            <p:ph type="body" idx="1"/>
          </p:nvPr>
        </p:nvSpPr>
        <p:spPr/>
        <p:txBody>
          <a:bodyPr>
            <a:normAutofit lnSpcReduction="10000"/>
          </a:bodyPr>
          <a:lstStyle/>
          <a:p>
            <a:pPr eaLnBrk="1" hangingPunct="1">
              <a:lnSpc>
                <a:spcPct val="90000"/>
              </a:lnSpc>
            </a:pPr>
            <a:r>
              <a:rPr lang="en-US" altLang="en-US" sz="2400" dirty="0" smtClean="0">
                <a:solidFill>
                  <a:srgbClr val="000000"/>
                </a:solidFill>
                <a:latin typeface="Cambria" panose="02040503050406030204" pitchFamily="18" charset="0"/>
              </a:rPr>
              <a:t>Over the years, a large base of legacy code was written in early versions of C that did not use </a:t>
            </a:r>
            <a:r>
              <a:rPr lang="en-US" altLang="en-US" sz="2400" dirty="0" err="1" smtClean="0">
                <a:solidFill>
                  <a:srgbClr val="000000"/>
                </a:solidFill>
                <a:latin typeface="Consolas" panose="020B0609020204030204" pitchFamily="49" charset="0"/>
              </a:rPr>
              <a:t>const</a:t>
            </a:r>
            <a:r>
              <a:rPr lang="en-US" altLang="en-US" sz="2400" dirty="0" smtClean="0">
                <a:solidFill>
                  <a:srgbClr val="000000"/>
                </a:solidFill>
                <a:latin typeface="Cambria" panose="02040503050406030204" pitchFamily="18" charset="0"/>
              </a:rPr>
              <a:t> because it was not available. </a:t>
            </a:r>
          </a:p>
          <a:p>
            <a:pPr eaLnBrk="1" hangingPunct="1">
              <a:lnSpc>
                <a:spcPct val="90000"/>
              </a:lnSpc>
            </a:pPr>
            <a:r>
              <a:rPr lang="en-US" altLang="en-US" sz="2400" dirty="0" smtClean="0">
                <a:solidFill>
                  <a:srgbClr val="000000"/>
                </a:solidFill>
                <a:latin typeface="Cambria" panose="02040503050406030204" pitchFamily="18" charset="0"/>
              </a:rPr>
              <a:t>For this reason, there are significant opportunities for improvement by reengineering old C code. </a:t>
            </a:r>
          </a:p>
          <a:p>
            <a:pPr eaLnBrk="1" hangingPunct="1">
              <a:lnSpc>
                <a:spcPct val="90000"/>
              </a:lnSpc>
            </a:pPr>
            <a:r>
              <a:rPr lang="en-US" altLang="en-US" sz="2400" dirty="0" smtClean="0">
                <a:solidFill>
                  <a:srgbClr val="000000"/>
                </a:solidFill>
                <a:latin typeface="Cambria" panose="02040503050406030204" pitchFamily="18" charset="0"/>
              </a:rPr>
              <a:t>Six possibilities exist for using (or not using) </a:t>
            </a:r>
            <a:r>
              <a:rPr lang="en-US" altLang="en-US" sz="2400" dirty="0" err="1" smtClean="0">
                <a:solidFill>
                  <a:srgbClr val="000000"/>
                </a:solidFill>
                <a:latin typeface="Consolas" panose="020B0609020204030204" pitchFamily="49" charset="0"/>
              </a:rPr>
              <a:t>const</a:t>
            </a:r>
            <a:r>
              <a:rPr lang="en-US" altLang="en-US" sz="2400" dirty="0" smtClean="0">
                <a:solidFill>
                  <a:srgbClr val="000000"/>
                </a:solidFill>
                <a:latin typeface="Cambria" panose="02040503050406030204" pitchFamily="18" charset="0"/>
              </a:rPr>
              <a:t> with function parameters—two with pass-by-value parameter passing and four with pass-by-reference parameter passing. </a:t>
            </a:r>
          </a:p>
          <a:p>
            <a:pPr eaLnBrk="1" hangingPunct="1">
              <a:lnSpc>
                <a:spcPct val="90000"/>
              </a:lnSpc>
            </a:pPr>
            <a:r>
              <a:rPr lang="en-US" altLang="en-US" sz="2400" dirty="0" smtClean="0">
                <a:solidFill>
                  <a:srgbClr val="000000"/>
                </a:solidFill>
                <a:latin typeface="Cambria" panose="02040503050406030204" pitchFamily="18" charset="0"/>
              </a:rPr>
              <a:t>How do you choose one of the six possibilities? Let the </a:t>
            </a:r>
            <a:r>
              <a:rPr lang="en-US" altLang="en-US" sz="2400" dirty="0" smtClean="0">
                <a:solidFill>
                  <a:srgbClr val="0000FF"/>
                </a:solidFill>
                <a:latin typeface="Cambria" panose="02040503050406030204" pitchFamily="18" charset="0"/>
              </a:rPr>
              <a:t>principle of least privilege</a:t>
            </a:r>
            <a:r>
              <a:rPr lang="en-US" altLang="en-US" sz="2400" dirty="0" smtClean="0">
                <a:solidFill>
                  <a:srgbClr val="000000"/>
                </a:solidFill>
                <a:latin typeface="Cambria" panose="02040503050406030204" pitchFamily="18" charset="0"/>
              </a:rPr>
              <a:t> be your guide. </a:t>
            </a:r>
          </a:p>
          <a:p>
            <a:pPr eaLnBrk="1" hangingPunct="1">
              <a:lnSpc>
                <a:spcPct val="90000"/>
              </a:lnSpc>
            </a:pPr>
            <a:r>
              <a:rPr lang="en-US" altLang="en-US" sz="2400" dirty="0" smtClean="0">
                <a:solidFill>
                  <a:srgbClr val="000000"/>
                </a:solidFill>
                <a:latin typeface="Cambria" panose="02040503050406030204" pitchFamily="18" charset="0"/>
              </a:rPr>
              <a:t>Always award a function enough access to the data in its parameters to accomplish its specified task, but absolutely no more.</a:t>
            </a:r>
          </a:p>
        </p:txBody>
      </p:sp>
      <p:sp>
        <p:nvSpPr>
          <p:cNvPr id="512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3707589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427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In Chapter 5, we explained that </a:t>
            </a:r>
            <a:r>
              <a:rPr lang="en-US" altLang="en-US" sz="2500" i="1" dirty="0" smtClean="0">
                <a:solidFill>
                  <a:srgbClr val="000000"/>
                </a:solidFill>
                <a:latin typeface="Cambria" panose="02040503050406030204" pitchFamily="18" charset="0"/>
              </a:rPr>
              <a:t>all function calls in C are pass-by-value</a:t>
            </a:r>
            <a:r>
              <a:rPr lang="en-US" altLang="en-US" sz="2500" dirty="0" smtClean="0">
                <a:solidFill>
                  <a:srgbClr val="000000"/>
                </a:solidFill>
                <a:latin typeface="Cambria" panose="02040503050406030204" pitchFamily="18" charset="0"/>
              </a:rPr>
              <a:t>—a copy of the argument in the function call is made and passed to the function. </a:t>
            </a:r>
          </a:p>
          <a:p>
            <a:pPr eaLnBrk="1" hangingPunct="1">
              <a:lnSpc>
                <a:spcPct val="90000"/>
              </a:lnSpc>
            </a:pPr>
            <a:r>
              <a:rPr lang="en-US" altLang="en-US" sz="2500" dirty="0" smtClean="0">
                <a:solidFill>
                  <a:srgbClr val="000000"/>
                </a:solidFill>
                <a:latin typeface="Cambria" panose="02040503050406030204" pitchFamily="18" charset="0"/>
              </a:rPr>
              <a:t>If the copy is modified in the function, the original value in the caller does not change. </a:t>
            </a:r>
          </a:p>
          <a:p>
            <a:pPr eaLnBrk="1" hangingPunct="1">
              <a:lnSpc>
                <a:spcPct val="90000"/>
              </a:lnSpc>
            </a:pPr>
            <a:r>
              <a:rPr lang="en-US" altLang="en-US" sz="2500" dirty="0" smtClean="0">
                <a:solidFill>
                  <a:srgbClr val="000000"/>
                </a:solidFill>
                <a:latin typeface="Cambria" panose="02040503050406030204" pitchFamily="18" charset="0"/>
              </a:rPr>
              <a:t>In many cases, a value passed to a function is modified so the function can accomplish its task. </a:t>
            </a:r>
          </a:p>
          <a:p>
            <a:pPr eaLnBrk="1" hangingPunct="1">
              <a:lnSpc>
                <a:spcPct val="90000"/>
              </a:lnSpc>
            </a:pPr>
            <a:r>
              <a:rPr lang="en-US" altLang="en-US" sz="2500" dirty="0" smtClean="0">
                <a:solidFill>
                  <a:srgbClr val="000000"/>
                </a:solidFill>
                <a:latin typeface="Cambria" panose="02040503050406030204" pitchFamily="18" charset="0"/>
              </a:rPr>
              <a:t>However, in some instances, the value should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be altered in the called function, even though it manipulates only a </a:t>
            </a:r>
            <a:r>
              <a:rPr lang="en-US" altLang="en-US" sz="2500" i="1" dirty="0" smtClean="0">
                <a:solidFill>
                  <a:srgbClr val="000000"/>
                </a:solidFill>
                <a:latin typeface="Cambria" panose="02040503050406030204" pitchFamily="18" charset="0"/>
              </a:rPr>
              <a:t>copy</a:t>
            </a:r>
            <a:r>
              <a:rPr lang="en-US" altLang="en-US" sz="2500" dirty="0" smtClean="0">
                <a:solidFill>
                  <a:srgbClr val="000000"/>
                </a:solidFill>
                <a:latin typeface="Cambria" panose="02040503050406030204" pitchFamily="18" charset="0"/>
              </a:rPr>
              <a:t> of the original value. </a:t>
            </a:r>
          </a:p>
          <a:p>
            <a:pPr>
              <a:lnSpc>
                <a:spcPct val="90000"/>
              </a:lnSpc>
            </a:pPr>
            <a:r>
              <a:rPr lang="en-US" altLang="en-US" sz="2500" dirty="0" smtClean="0">
                <a:solidFill>
                  <a:srgbClr val="000000"/>
                </a:solidFill>
                <a:latin typeface="Cambria" panose="02040503050406030204" pitchFamily="18" charset="0"/>
              </a:rPr>
              <a:t>Consider a function that takes a </a:t>
            </a:r>
            <a:r>
              <a:rPr lang="en-US" altLang="en-US" sz="2800" dirty="0">
                <a:solidFill>
                  <a:srgbClr val="000000"/>
                </a:solidFill>
                <a:latin typeface="Cambria" panose="02040503050406030204" pitchFamily="18" charset="0"/>
              </a:rPr>
              <a:t>one-dimensional </a:t>
            </a:r>
            <a:r>
              <a:rPr lang="en-US" altLang="en-US" sz="2500" dirty="0" smtClean="0">
                <a:solidFill>
                  <a:srgbClr val="000000"/>
                </a:solidFill>
                <a:latin typeface="Cambria" panose="02040503050406030204" pitchFamily="18" charset="0"/>
              </a:rPr>
              <a:t>array and its size as arguments and prints the array. </a:t>
            </a:r>
          </a:p>
        </p:txBody>
      </p:sp>
      <p:sp>
        <p:nvSpPr>
          <p:cNvPr id="522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6600801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529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Such a function should loop through the array and output each array element individually. </a:t>
            </a:r>
          </a:p>
          <a:p>
            <a:pPr eaLnBrk="1" hangingPunct="1"/>
            <a:r>
              <a:rPr lang="en-US" altLang="en-US" dirty="0" smtClean="0">
                <a:solidFill>
                  <a:srgbClr val="000000"/>
                </a:solidFill>
                <a:latin typeface="Cambria" panose="02040503050406030204" pitchFamily="18" charset="0"/>
              </a:rPr>
              <a:t>The size of the array is used in the function body to determine the high index of the array, so the loop can terminate when the printing is completed. </a:t>
            </a:r>
          </a:p>
          <a:p>
            <a:pPr eaLnBrk="1" hangingPunct="1"/>
            <a:r>
              <a:rPr lang="en-US" altLang="en-US" dirty="0" smtClean="0">
                <a:solidFill>
                  <a:srgbClr val="000000"/>
                </a:solidFill>
                <a:latin typeface="Cambria" panose="02040503050406030204" pitchFamily="18" charset="0"/>
              </a:rPr>
              <a:t>Neither the size of the array nor its contents should change in the function body. </a:t>
            </a:r>
          </a:p>
        </p:txBody>
      </p:sp>
      <p:sp>
        <p:nvSpPr>
          <p:cNvPr id="532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138386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6332013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734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If an attempt is made to modify a value that’s declared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the compiler catches it and issues either a warning or an error, depending on the particular compiler.</a:t>
            </a:r>
          </a:p>
          <a:p>
            <a:pPr eaLnBrk="1" hangingPunct="1"/>
            <a:endParaRPr lang="en-US" altLang="en-US" dirty="0" smtClean="0">
              <a:solidFill>
                <a:srgbClr val="000000"/>
              </a:solidFill>
              <a:latin typeface="Cambria" panose="02040503050406030204" pitchFamily="18" charset="0"/>
            </a:endParaRPr>
          </a:p>
        </p:txBody>
      </p:sp>
      <p:sp>
        <p:nvSpPr>
          <p:cNvPr id="553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3450374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3440660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939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There are four ways to pass a pointer to a function: a</a:t>
            </a:r>
            <a:r>
              <a:rPr lang="en-US" altLang="en-US" dirty="0" smtClean="0">
                <a:solidFill>
                  <a:srgbClr val="0000FF"/>
                </a:solidFill>
                <a:latin typeface="Cambria" panose="02040503050406030204" pitchFamily="18" charset="0"/>
              </a:rPr>
              <a:t> non-constant pointer to non-constant data</a:t>
            </a:r>
            <a:r>
              <a:rPr lang="en-US" altLang="en-US" dirty="0" smtClean="0">
                <a:solidFill>
                  <a:srgbClr val="000000"/>
                </a:solidFill>
                <a:latin typeface="Cambria" panose="02040503050406030204" pitchFamily="18" charset="0"/>
              </a:rPr>
              <a:t>, a</a:t>
            </a:r>
            <a:r>
              <a:rPr lang="en-US" altLang="en-US" dirty="0" smtClean="0">
                <a:solidFill>
                  <a:srgbClr val="0000FF"/>
                </a:solidFill>
                <a:latin typeface="Cambria" panose="02040503050406030204" pitchFamily="18" charset="0"/>
              </a:rPr>
              <a:t> constant pointer to </a:t>
            </a:r>
            <a:r>
              <a:rPr lang="en-US" altLang="en-US" dirty="0" err="1" smtClean="0">
                <a:solidFill>
                  <a:srgbClr val="0000FF"/>
                </a:solidFill>
                <a:latin typeface="Cambria" panose="02040503050406030204" pitchFamily="18" charset="0"/>
              </a:rPr>
              <a:t>nonconstant</a:t>
            </a:r>
            <a:r>
              <a:rPr lang="en-US" altLang="en-US" dirty="0" smtClean="0">
                <a:solidFill>
                  <a:srgbClr val="0000FF"/>
                </a:solidFill>
                <a:latin typeface="Cambria" panose="02040503050406030204" pitchFamily="18" charset="0"/>
              </a:rPr>
              <a:t> data</a:t>
            </a:r>
            <a:r>
              <a:rPr lang="en-US" altLang="en-US" dirty="0" smtClean="0">
                <a:solidFill>
                  <a:srgbClr val="000000"/>
                </a:solidFill>
                <a:latin typeface="Cambria" panose="02040503050406030204" pitchFamily="18" charset="0"/>
              </a:rPr>
              <a:t>, a</a:t>
            </a:r>
            <a:r>
              <a:rPr lang="en-US" altLang="en-US" dirty="0" smtClean="0">
                <a:solidFill>
                  <a:srgbClr val="0000FF"/>
                </a:solidFill>
                <a:latin typeface="Cambria" panose="02040503050406030204" pitchFamily="18" charset="0"/>
              </a:rPr>
              <a:t> non-constant pointer to constant data</a:t>
            </a:r>
            <a:r>
              <a:rPr lang="en-US" altLang="en-US" dirty="0" smtClean="0">
                <a:solidFill>
                  <a:srgbClr val="000000"/>
                </a:solidFill>
                <a:latin typeface="Cambria" panose="02040503050406030204" pitchFamily="18" charset="0"/>
              </a:rPr>
              <a:t>, and a</a:t>
            </a:r>
            <a:r>
              <a:rPr lang="en-US" altLang="en-US" dirty="0" smtClean="0">
                <a:solidFill>
                  <a:srgbClr val="0000FF"/>
                </a:solidFill>
                <a:latin typeface="Cambria" panose="02040503050406030204" pitchFamily="18" charset="0"/>
              </a:rPr>
              <a:t> constant pointer to constant data</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Each of the four combinations provides different access privileges. </a:t>
            </a:r>
          </a:p>
          <a:p>
            <a:pPr eaLnBrk="1" hangingPunct="1"/>
            <a:r>
              <a:rPr lang="en-US" altLang="en-US" dirty="0" smtClean="0">
                <a:solidFill>
                  <a:srgbClr val="000000"/>
                </a:solidFill>
                <a:latin typeface="Cambria" panose="02040503050406030204" pitchFamily="18" charset="0"/>
              </a:rPr>
              <a:t>These are discussed in the next several examples.</a:t>
            </a:r>
          </a:p>
        </p:txBody>
      </p:sp>
      <p:sp>
        <p:nvSpPr>
          <p:cNvPr id="593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388443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7.5.1  </a:t>
            </a:r>
            <a:r>
              <a:rPr lang="en-US" sz="2800" dirty="0">
                <a:solidFill>
                  <a:srgbClr val="3380E6"/>
                </a:solidFill>
                <a:latin typeface="Calibri" panose="020F0502020204030204" pitchFamily="34" charset="0"/>
              </a:rPr>
              <a:t>Converting a String to Uppercase Using a Non-Constant Pointer to Non-Constant Data</a:t>
            </a:r>
            <a:endParaRPr lang="en-US" sz="2800" dirty="0" smtClean="0">
              <a:solidFill>
                <a:srgbClr val="3380E6"/>
              </a:solidFill>
              <a:latin typeface="Calibri" panose="020F0502020204030204" pitchFamily="34" charset="0"/>
            </a:endParaRPr>
          </a:p>
        </p:txBody>
      </p:sp>
      <p:sp>
        <p:nvSpPr>
          <p:cNvPr id="60419" name="Text Placeholder 2"/>
          <p:cNvSpPr>
            <a:spLocks noGrp="1"/>
          </p:cNvSpPr>
          <p:nvPr>
            <p:ph type="body" idx="1"/>
          </p:nvPr>
        </p:nvSpPr>
        <p:spPr/>
        <p:txBody>
          <a:bodyPr>
            <a:normAutofit fontScale="92500" lnSpcReduction="10000"/>
          </a:bodyPr>
          <a:lstStyle/>
          <a:p>
            <a:pPr eaLnBrk="1" hangingPunct="1">
              <a:lnSpc>
                <a:spcPct val="90000"/>
              </a:lnSpc>
            </a:pPr>
            <a:r>
              <a:rPr lang="en-US" altLang="en-US" dirty="0" smtClean="0">
                <a:solidFill>
                  <a:srgbClr val="000000"/>
                </a:solidFill>
                <a:latin typeface="Cambria" panose="02040503050406030204" pitchFamily="18" charset="0"/>
              </a:rPr>
              <a:t>The highest level of data access is granted by a non-constant pointer to non-constant data. </a:t>
            </a:r>
          </a:p>
          <a:p>
            <a:pPr eaLnBrk="1" hangingPunct="1">
              <a:lnSpc>
                <a:spcPct val="90000"/>
              </a:lnSpc>
            </a:pPr>
            <a:r>
              <a:rPr lang="en-US" altLang="en-US" dirty="0" smtClean="0">
                <a:solidFill>
                  <a:srgbClr val="000000"/>
                </a:solidFill>
                <a:latin typeface="Cambria" panose="02040503050406030204" pitchFamily="18" charset="0"/>
              </a:rPr>
              <a:t>In this case, the data can be modified through the dereferenced pointer, and the pointer can be modified to point to other data items. </a:t>
            </a:r>
          </a:p>
          <a:p>
            <a:pPr eaLnBrk="1" hangingPunct="1">
              <a:lnSpc>
                <a:spcPct val="90000"/>
              </a:lnSpc>
            </a:pPr>
            <a:r>
              <a:rPr lang="en-US" altLang="en-US" dirty="0" smtClean="0">
                <a:solidFill>
                  <a:srgbClr val="000000"/>
                </a:solidFill>
                <a:latin typeface="Cambria" panose="02040503050406030204" pitchFamily="18" charset="0"/>
              </a:rPr>
              <a:t>A declaration for a non-constant pointer to non-constant data does not include </a:t>
            </a:r>
            <a:r>
              <a:rPr lang="en-US" altLang="en-US" dirty="0"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Such a pointer might be used to receive a string as an argument to a function that processes (and possibly modifies) each character in the string. </a:t>
            </a:r>
          </a:p>
        </p:txBody>
      </p:sp>
      <p:sp>
        <p:nvSpPr>
          <p:cNvPr id="604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48670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7.1  </a:t>
            </a:r>
            <a:r>
              <a:rPr lang="en-US" dirty="0" smtClean="0">
                <a:solidFill>
                  <a:srgbClr val="3380E6"/>
                </a:solidFill>
                <a:latin typeface="Calibri" panose="020F0502020204030204" pitchFamily="34" charset="0"/>
              </a:rPr>
              <a:t>Introduction</a:t>
            </a:r>
          </a:p>
        </p:txBody>
      </p:sp>
      <p:sp>
        <p:nvSpPr>
          <p:cNvPr id="14339"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In this chapter, we discuss one of the most powerful features of the C programming language, the </a:t>
            </a:r>
            <a:r>
              <a:rPr lang="en-US" altLang="en-US" sz="2500" dirty="0" smtClean="0">
                <a:solidFill>
                  <a:srgbClr val="0000FF"/>
                </a:solidFill>
                <a:latin typeface="Cambria" panose="02040503050406030204" pitchFamily="18" charset="0"/>
              </a:rPr>
              <a:t>pointer</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Pointers enable programs to simulate pass-by-reference, to pass functions between functions, and to create and manipulate dynamic data structures, i.e., data structures that can grow and shrink at execution time, such as linked lists, queues, stacks and trees. </a:t>
            </a:r>
          </a:p>
          <a:p>
            <a:pPr eaLnBrk="1" hangingPunct="1"/>
            <a:r>
              <a:rPr lang="en-US" altLang="en-US" sz="2500" dirty="0" smtClean="0">
                <a:solidFill>
                  <a:srgbClr val="000000"/>
                </a:solidFill>
                <a:latin typeface="Cambria" panose="02040503050406030204" pitchFamily="18" charset="0"/>
              </a:rPr>
              <a:t>Chapter 10 examines the use of pointers with structures. </a:t>
            </a:r>
          </a:p>
          <a:p>
            <a:pPr eaLnBrk="1" hangingPunct="1"/>
            <a:r>
              <a:rPr lang="en-US" altLang="en-US" sz="2500" dirty="0" smtClean="0">
                <a:solidFill>
                  <a:srgbClr val="000000"/>
                </a:solidFill>
                <a:latin typeface="Cambria" panose="02040503050406030204" pitchFamily="18" charset="0"/>
              </a:rPr>
              <a:t>Chapter 12 introduces dynamic memory management techniques and presents examples of creating and using dynamic data structures. </a:t>
            </a:r>
          </a:p>
        </p:txBody>
      </p:sp>
      <p:sp>
        <p:nvSpPr>
          <p:cNvPr id="133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1465554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a:solidFill>
                  <a:srgbClr val="24B5A1"/>
                </a:solidFill>
                <a:latin typeface="Calibri" panose="020F0502020204030204" pitchFamily="34" charset="0"/>
              </a:rPr>
              <a:t>7.5.1  </a:t>
            </a:r>
            <a:r>
              <a:rPr lang="en-US" sz="2800" dirty="0">
                <a:solidFill>
                  <a:srgbClr val="3380E6"/>
                </a:solidFill>
                <a:latin typeface="Calibri" panose="020F0502020204030204" pitchFamily="34" charset="0"/>
              </a:rPr>
              <a:t>Converting a String to Uppercase Using a Non-Constant Pointer to Non-Constant </a:t>
            </a:r>
            <a:r>
              <a:rPr lang="en-US" sz="2800" dirty="0" smtClean="0">
                <a:solidFill>
                  <a:srgbClr val="3380E6"/>
                </a:solidFill>
                <a:latin typeface="Calibri" panose="020F0502020204030204" pitchFamily="34" charset="0"/>
              </a:rPr>
              <a:t>Data (Cont.)</a:t>
            </a:r>
          </a:p>
        </p:txBody>
      </p:sp>
      <p:sp>
        <p:nvSpPr>
          <p:cNvPr id="61443" name="Text Placeholder 2"/>
          <p:cNvSpPr>
            <a:spLocks noGrp="1"/>
          </p:cNvSpPr>
          <p:nvPr>
            <p:ph type="body" idx="1"/>
          </p:nvPr>
        </p:nvSpPr>
        <p:spPr/>
        <p:txBody>
          <a:bodyPr/>
          <a:lstStyle/>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err="1" smtClean="0">
                <a:solidFill>
                  <a:srgbClr val="000000"/>
                </a:solidFill>
                <a:latin typeface="Consolas" panose="020B0609020204030204" pitchFamily="49" charset="0"/>
              </a:rPr>
              <a:t>convertToUppercase</a:t>
            </a:r>
            <a:r>
              <a:rPr lang="en-US" altLang="en-US" sz="2300" dirty="0" smtClean="0">
                <a:solidFill>
                  <a:srgbClr val="000000"/>
                </a:solidFill>
                <a:latin typeface="Cambria" panose="02040503050406030204" pitchFamily="18" charset="0"/>
              </a:rPr>
              <a:t> of Fig. 7.10 declares its parameter, a non-constant pointer to </a:t>
            </a:r>
            <a:r>
              <a:rPr lang="en-US" altLang="en-US" sz="2300" i="1" dirty="0" smtClean="0">
                <a:solidFill>
                  <a:srgbClr val="000000"/>
                </a:solidFill>
                <a:latin typeface="Cambria" panose="02040503050406030204" pitchFamily="18" charset="0"/>
              </a:rPr>
              <a:t>non-constant data</a:t>
            </a:r>
            <a:r>
              <a:rPr lang="en-US" altLang="en-US" sz="2300" dirty="0" smtClean="0">
                <a:solidFill>
                  <a:srgbClr val="000000"/>
                </a:solidFill>
                <a:latin typeface="Cambria" panose="02040503050406030204" pitchFamily="18" charset="0"/>
              </a:rPr>
              <a:t> called </a:t>
            </a:r>
            <a:r>
              <a:rPr lang="en-US" altLang="en-US" sz="2300" dirty="0" err="1" smtClean="0">
                <a:solidFill>
                  <a:srgbClr val="000000"/>
                </a:solidFill>
                <a:latin typeface="Consolas" panose="020B0609020204030204" pitchFamily="49" charset="0"/>
              </a:rPr>
              <a:t>sPtr</a:t>
            </a:r>
            <a:r>
              <a:rPr lang="en-US" altLang="en-US" sz="2300" dirty="0" smtClean="0">
                <a:solidFill>
                  <a:srgbClr val="000000"/>
                </a:solidFill>
                <a:latin typeface="Cambria" panose="02040503050406030204" pitchFamily="18" charset="0"/>
              </a:rPr>
              <a:t> (</a:t>
            </a:r>
            <a:r>
              <a:rPr lang="en-US" altLang="en-US" sz="2300" dirty="0" smtClean="0">
                <a:solidFill>
                  <a:srgbClr val="000000"/>
                </a:solidFill>
                <a:latin typeface="Consolas" panose="020B0609020204030204" pitchFamily="49" charset="0"/>
              </a:rPr>
              <a:t>char</a:t>
            </a:r>
            <a:r>
              <a:rPr lang="en-US" altLang="en-US" sz="2300" dirty="0" smtClean="0">
                <a:solidFill>
                  <a:srgbClr val="000000"/>
                </a:solidFill>
                <a:latin typeface="Cambria" panose="02040503050406030204" pitchFamily="18" charset="0"/>
              </a:rPr>
              <a:t> </a:t>
            </a:r>
            <a:r>
              <a:rPr lang="en-US" altLang="en-US" sz="2300" dirty="0" smtClean="0">
                <a:solidFill>
                  <a:srgbClr val="000000"/>
                </a:solidFill>
                <a:latin typeface="Consolas" panose="020B0609020204030204" pitchFamily="49" charset="0"/>
              </a:rPr>
              <a:t>*</a:t>
            </a:r>
            <a:r>
              <a:rPr lang="en-US" altLang="en-US" sz="2300" dirty="0" err="1" smtClean="0">
                <a:solidFill>
                  <a:srgbClr val="000000"/>
                </a:solidFill>
                <a:latin typeface="Consolas" panose="020B0609020204030204" pitchFamily="49" charset="0"/>
              </a:rPr>
              <a:t>sPtr</a:t>
            </a:r>
            <a:r>
              <a:rPr lang="en-US" altLang="en-US" sz="2300" dirty="0" smtClean="0">
                <a:solidFill>
                  <a:srgbClr val="000000"/>
                </a:solidFill>
                <a:latin typeface="Cambria" panose="02040503050406030204" pitchFamily="18" charset="0"/>
              </a:rPr>
              <a:t>)</a:t>
            </a:r>
          </a:p>
          <a:p>
            <a:pPr eaLnBrk="1" hangingPunct="1">
              <a:lnSpc>
                <a:spcPct val="90000"/>
              </a:lnSpc>
            </a:pPr>
            <a:r>
              <a:rPr lang="en-US" altLang="en-US" sz="2300" dirty="0" smtClean="0">
                <a:solidFill>
                  <a:srgbClr val="000000"/>
                </a:solidFill>
                <a:latin typeface="Cambria" panose="02040503050406030204" pitchFamily="18" charset="0"/>
              </a:rPr>
              <a:t>The function processes the array </a:t>
            </a:r>
            <a:r>
              <a:rPr lang="en-US" altLang="en-US" sz="2300" dirty="0" smtClean="0">
                <a:solidFill>
                  <a:srgbClr val="000000"/>
                </a:solidFill>
                <a:latin typeface="Consolas" panose="020B0609020204030204" pitchFamily="49" charset="0"/>
              </a:rPr>
              <a:t>string</a:t>
            </a:r>
            <a:r>
              <a:rPr lang="en-US" altLang="en-US" sz="2300" dirty="0" smtClean="0">
                <a:solidFill>
                  <a:srgbClr val="000000"/>
                </a:solidFill>
                <a:latin typeface="Cambria" panose="02040503050406030204" pitchFamily="18" charset="0"/>
              </a:rPr>
              <a:t> (pointed to by </a:t>
            </a:r>
            <a:r>
              <a:rPr lang="en-US" altLang="en-US" sz="2300" dirty="0" err="1" smtClean="0">
                <a:solidFill>
                  <a:srgbClr val="000000"/>
                </a:solidFill>
                <a:latin typeface="Consolas" panose="020B0609020204030204" pitchFamily="49" charset="0"/>
              </a:rPr>
              <a:t>sPtr</a:t>
            </a:r>
            <a:r>
              <a:rPr lang="en-US" altLang="en-US" sz="2300" dirty="0" smtClean="0">
                <a:solidFill>
                  <a:srgbClr val="000000"/>
                </a:solidFill>
                <a:latin typeface="Cambria" panose="02040503050406030204" pitchFamily="18" charset="0"/>
              </a:rPr>
              <a:t>) one character at a time. </a:t>
            </a:r>
          </a:p>
          <a:p>
            <a:pPr eaLnBrk="1" hangingPunct="1">
              <a:lnSpc>
                <a:spcPct val="90000"/>
              </a:lnSpc>
            </a:pPr>
            <a:r>
              <a:rPr lang="en-US" altLang="en-US" sz="2300" dirty="0" smtClean="0">
                <a:solidFill>
                  <a:srgbClr val="000000"/>
                </a:solidFill>
                <a:latin typeface="Cambria" panose="02040503050406030204" pitchFamily="18" charset="0"/>
              </a:rPr>
              <a:t>C standard library function </a:t>
            </a:r>
            <a:r>
              <a:rPr lang="en-US" altLang="en-US" sz="2300" dirty="0" err="1" smtClean="0">
                <a:solidFill>
                  <a:srgbClr val="000000"/>
                </a:solidFill>
                <a:latin typeface="Consolas" panose="020B0609020204030204" pitchFamily="49" charset="0"/>
              </a:rPr>
              <a:t>touper</a:t>
            </a:r>
            <a:r>
              <a:rPr lang="en-US" altLang="en-US" sz="2300" dirty="0" smtClean="0">
                <a:solidFill>
                  <a:srgbClr val="000000"/>
                </a:solidFill>
                <a:latin typeface="Cambria" panose="02040503050406030204" pitchFamily="18" charset="0"/>
              </a:rPr>
              <a:t> from the </a:t>
            </a:r>
            <a:r>
              <a:rPr lang="en-US" altLang="en-US" sz="2300" dirty="0" smtClean="0">
                <a:solidFill>
                  <a:srgbClr val="000000"/>
                </a:solidFill>
                <a:latin typeface="Consolas" panose="020B0609020204030204" pitchFamily="49" charset="0"/>
              </a:rPr>
              <a:t>&lt;</a:t>
            </a:r>
            <a:r>
              <a:rPr lang="en-US" altLang="en-US" sz="2300" dirty="0" err="1" smtClean="0">
                <a:solidFill>
                  <a:srgbClr val="000000"/>
                </a:solidFill>
                <a:latin typeface="Consolas" panose="020B0609020204030204" pitchFamily="49" charset="0"/>
              </a:rPr>
              <a:t>ctype.h</a:t>
            </a:r>
            <a:r>
              <a:rPr lang="en-US" altLang="en-US" sz="2300" dirty="0" smtClean="0">
                <a:solidFill>
                  <a:srgbClr val="000000"/>
                </a:solidFill>
                <a:latin typeface="Consolas" panose="020B0609020204030204" pitchFamily="49" charset="0"/>
              </a:rPr>
              <a:t>&gt;</a:t>
            </a:r>
            <a:r>
              <a:rPr lang="en-US" altLang="en-US" sz="2300" dirty="0" smtClean="0">
                <a:solidFill>
                  <a:srgbClr val="000000"/>
                </a:solidFill>
                <a:latin typeface="Cambria" panose="02040503050406030204" pitchFamily="18" charset="0"/>
              </a:rPr>
              <a:t> header is called to convert each character to its corresponding uppercase letter—if the original character is not a letter or is already uppercase, </a:t>
            </a:r>
            <a:r>
              <a:rPr lang="en-US" altLang="en-US" sz="2300" dirty="0" err="1" smtClean="0">
                <a:solidFill>
                  <a:srgbClr val="000000"/>
                </a:solidFill>
                <a:latin typeface="Consolas" panose="020B0609020204030204" pitchFamily="49" charset="0"/>
              </a:rPr>
              <a:t>toupper</a:t>
            </a:r>
            <a:r>
              <a:rPr lang="en-US" altLang="en-US" sz="2300" dirty="0" smtClean="0">
                <a:solidFill>
                  <a:srgbClr val="000000"/>
                </a:solidFill>
                <a:latin typeface="Cambria" panose="02040503050406030204" pitchFamily="18" charset="0"/>
              </a:rPr>
              <a:t> returns the original character. </a:t>
            </a:r>
          </a:p>
          <a:p>
            <a:pPr eaLnBrk="1" hangingPunct="1">
              <a:lnSpc>
                <a:spcPct val="90000"/>
              </a:lnSpc>
            </a:pPr>
            <a:r>
              <a:rPr lang="en-US" altLang="en-US" sz="2300" dirty="0" smtClean="0">
                <a:solidFill>
                  <a:srgbClr val="000000"/>
                </a:solidFill>
                <a:latin typeface="Cambria" panose="02040503050406030204" pitchFamily="18" charset="0"/>
              </a:rPr>
              <a:t>Line 23 moves the pointer to the next character in the string. </a:t>
            </a:r>
          </a:p>
        </p:txBody>
      </p:sp>
      <p:sp>
        <p:nvSpPr>
          <p:cNvPr id="614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899254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348096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334285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Data</a:t>
            </a:r>
            <a:endParaRPr lang="en-US" sz="2800" dirty="0" smtClean="0">
              <a:solidFill>
                <a:srgbClr val="3380E6"/>
              </a:solidFill>
              <a:latin typeface="Calibri" panose="020F0502020204030204" pitchFamily="34" charset="0"/>
            </a:endParaRPr>
          </a:p>
        </p:txBody>
      </p:sp>
      <p:sp>
        <p:nvSpPr>
          <p:cNvPr id="6451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A </a:t>
            </a:r>
            <a:r>
              <a:rPr lang="en-US" altLang="en-US" dirty="0" smtClean="0">
                <a:solidFill>
                  <a:srgbClr val="0000FF"/>
                </a:solidFill>
                <a:latin typeface="Cambria" panose="02040503050406030204" pitchFamily="18" charset="0"/>
              </a:rPr>
              <a:t>non-constant pointer to constant data </a:t>
            </a:r>
            <a:r>
              <a:rPr lang="en-US" altLang="en-US" i="1" dirty="0" smtClean="0">
                <a:solidFill>
                  <a:srgbClr val="000000"/>
                </a:solidFill>
                <a:latin typeface="Cambria" panose="02040503050406030204" pitchFamily="18" charset="0"/>
              </a:rPr>
              <a:t>can be modified </a:t>
            </a:r>
            <a:r>
              <a:rPr lang="en-US" altLang="en-US" dirty="0" smtClean="0">
                <a:solidFill>
                  <a:srgbClr val="000000"/>
                </a:solidFill>
                <a:latin typeface="Cambria" panose="02040503050406030204" pitchFamily="18" charset="0"/>
              </a:rPr>
              <a:t>to point to any data item of the appropriate type, but the </a:t>
            </a:r>
            <a:r>
              <a:rPr lang="en-US" altLang="en-US" i="1" dirty="0" smtClean="0">
                <a:solidFill>
                  <a:srgbClr val="000000"/>
                </a:solidFill>
                <a:latin typeface="Cambria" panose="02040503050406030204" pitchFamily="18" charset="0"/>
              </a:rPr>
              <a:t>data</a:t>
            </a:r>
            <a:r>
              <a:rPr lang="en-US" altLang="en-US" dirty="0" smtClean="0">
                <a:solidFill>
                  <a:srgbClr val="000000"/>
                </a:solidFill>
                <a:latin typeface="Cambria" panose="02040503050406030204" pitchFamily="18" charset="0"/>
              </a:rPr>
              <a:t> to which it points </a:t>
            </a:r>
            <a:r>
              <a:rPr lang="en-US" altLang="en-US" i="1" dirty="0" smtClean="0">
                <a:solidFill>
                  <a:srgbClr val="000000"/>
                </a:solidFill>
                <a:latin typeface="Cambria" panose="02040503050406030204" pitchFamily="18" charset="0"/>
              </a:rPr>
              <a:t>cannot be modified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Such a pointer might be used to receive an array argument to a function that will process each element without modifying the data. </a:t>
            </a:r>
          </a:p>
        </p:txBody>
      </p:sp>
      <p:sp>
        <p:nvSpPr>
          <p:cNvPr id="645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0577955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a:t>
            </a:r>
            <a:r>
              <a:rPr lang="en-US" sz="2800" dirty="0" smtClean="0">
                <a:solidFill>
                  <a:srgbClr val="3380E6"/>
                </a:solidFill>
                <a:latin typeface="Calibri" panose="020F0502020204030204" pitchFamily="34" charset="0"/>
              </a:rPr>
              <a:t>Data (Cont.)</a:t>
            </a:r>
          </a:p>
        </p:txBody>
      </p:sp>
      <p:sp>
        <p:nvSpPr>
          <p:cNvPr id="65539"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For example, function </a:t>
            </a:r>
            <a:r>
              <a:rPr lang="en-US" altLang="en-US" dirty="0" err="1" smtClean="0">
                <a:solidFill>
                  <a:srgbClr val="000000"/>
                </a:solidFill>
                <a:latin typeface="Consolas" panose="020B0609020204030204" pitchFamily="49" charset="0"/>
              </a:rPr>
              <a:t>printCharacters</a:t>
            </a:r>
            <a:r>
              <a:rPr lang="en-US" altLang="en-US" dirty="0" smtClean="0">
                <a:solidFill>
                  <a:srgbClr val="000000"/>
                </a:solidFill>
                <a:latin typeface="Cambria" panose="02040503050406030204" pitchFamily="18" charset="0"/>
              </a:rPr>
              <a:t> (Fig. 7.11) declares parameter </a:t>
            </a:r>
            <a:r>
              <a:rPr lang="en-US" altLang="en-US" dirty="0" err="1" smtClean="0">
                <a:solidFill>
                  <a:srgbClr val="000000"/>
                </a:solidFill>
                <a:latin typeface="Consolas" panose="020B0609020204030204" pitchFamily="49" charset="0"/>
              </a:rPr>
              <a:t>sPtr</a:t>
            </a:r>
            <a:r>
              <a:rPr lang="en-US" altLang="en-US" dirty="0" smtClean="0">
                <a:solidFill>
                  <a:srgbClr val="000000"/>
                </a:solidFill>
                <a:latin typeface="Cambria" panose="02040503050406030204" pitchFamily="18" charset="0"/>
              </a:rPr>
              <a:t> to be of type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char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declaration is read from </a:t>
            </a:r>
            <a:r>
              <a:rPr lang="en-US" altLang="en-US" i="1" dirty="0" smtClean="0">
                <a:solidFill>
                  <a:srgbClr val="000000"/>
                </a:solidFill>
                <a:latin typeface="Cambria" panose="02040503050406030204" pitchFamily="18" charset="0"/>
              </a:rPr>
              <a:t>right to left </a:t>
            </a:r>
            <a:r>
              <a:rPr lang="en-US" altLang="en-US" dirty="0" smtClean="0">
                <a:solidFill>
                  <a:srgbClr val="000000"/>
                </a:solidFill>
                <a:latin typeface="Cambria" panose="02040503050406030204" pitchFamily="18" charset="0"/>
              </a:rPr>
              <a:t>as “</a:t>
            </a:r>
            <a:r>
              <a:rPr lang="en-US" altLang="en-US" dirty="0" err="1" smtClean="0">
                <a:solidFill>
                  <a:srgbClr val="000000"/>
                </a:solidFill>
                <a:latin typeface="Consolas" panose="020B0609020204030204" pitchFamily="49" charset="0"/>
              </a:rPr>
              <a:t>sPtr</a:t>
            </a:r>
            <a:r>
              <a:rPr lang="en-US" altLang="en-US" dirty="0" smtClean="0">
                <a:solidFill>
                  <a:srgbClr val="000000"/>
                </a:solidFill>
                <a:latin typeface="Cambria" panose="02040503050406030204" pitchFamily="18" charset="0"/>
              </a:rPr>
              <a:t> is a pointer to a character constant.” The function uses a </a:t>
            </a:r>
            <a:r>
              <a:rPr lang="en-US" altLang="en-US" dirty="0" smtClean="0">
                <a:solidFill>
                  <a:srgbClr val="000000"/>
                </a:solidFill>
                <a:latin typeface="Consolas" panose="020B0609020204030204" pitchFamily="49" charset="0"/>
              </a:rPr>
              <a:t>for</a:t>
            </a:r>
            <a:r>
              <a:rPr lang="en-US" altLang="en-US" dirty="0" smtClean="0">
                <a:solidFill>
                  <a:srgbClr val="000000"/>
                </a:solidFill>
                <a:latin typeface="Cambria" panose="02040503050406030204" pitchFamily="18" charset="0"/>
              </a:rPr>
              <a:t> statement to output each character in the string until the null character is encountered. </a:t>
            </a:r>
          </a:p>
          <a:p>
            <a:pPr eaLnBrk="1" hangingPunct="1"/>
            <a:r>
              <a:rPr lang="en-US" altLang="en-US" dirty="0" smtClean="0">
                <a:solidFill>
                  <a:srgbClr val="000000"/>
                </a:solidFill>
                <a:latin typeface="Cambria" panose="02040503050406030204" pitchFamily="18" charset="0"/>
              </a:rPr>
              <a:t>After each character is printed, pointer </a:t>
            </a:r>
            <a:r>
              <a:rPr lang="en-US" altLang="en-US" dirty="0" err="1" smtClean="0">
                <a:solidFill>
                  <a:srgbClr val="000000"/>
                </a:solidFill>
                <a:latin typeface="Consolas" panose="020B0609020204030204" pitchFamily="49" charset="0"/>
              </a:rPr>
              <a:t>sPtr</a:t>
            </a:r>
            <a:r>
              <a:rPr lang="en-US" altLang="en-US" dirty="0" smtClean="0">
                <a:solidFill>
                  <a:srgbClr val="000000"/>
                </a:solidFill>
                <a:latin typeface="Cambria" panose="02040503050406030204" pitchFamily="18" charset="0"/>
              </a:rPr>
              <a:t> is incremented to point to the next character in the string.</a:t>
            </a:r>
          </a:p>
        </p:txBody>
      </p:sp>
      <p:sp>
        <p:nvSpPr>
          <p:cNvPr id="655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9205644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887434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9479565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a:t>
            </a:r>
            <a:r>
              <a:rPr lang="en-US" sz="2800" dirty="0" smtClean="0">
                <a:solidFill>
                  <a:srgbClr val="3380E6"/>
                </a:solidFill>
                <a:latin typeface="Calibri" panose="020F0502020204030204" pitchFamily="34" charset="0"/>
              </a:rPr>
              <a:t>Data (Cont.)</a:t>
            </a:r>
          </a:p>
        </p:txBody>
      </p:sp>
      <p:sp>
        <p:nvSpPr>
          <p:cNvPr id="6861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7.12 illustrates the attempt to compile a function that receives a non-constant pointer (</a:t>
            </a:r>
            <a:r>
              <a:rPr lang="en-US" altLang="en-US" dirty="0" err="1" smtClean="0">
                <a:solidFill>
                  <a:srgbClr val="000000"/>
                </a:solidFill>
                <a:latin typeface="Consolas" panose="020B0609020204030204" pitchFamily="49" charset="0"/>
              </a:rPr>
              <a:t>xPtr</a:t>
            </a:r>
            <a:r>
              <a:rPr lang="en-US" altLang="en-US" dirty="0" smtClean="0">
                <a:solidFill>
                  <a:srgbClr val="000000"/>
                </a:solidFill>
                <a:latin typeface="Cambria" panose="02040503050406030204" pitchFamily="18" charset="0"/>
              </a:rPr>
              <a:t>) to constant data. </a:t>
            </a:r>
          </a:p>
          <a:p>
            <a:pPr eaLnBrk="1" hangingPunct="1"/>
            <a:r>
              <a:rPr lang="en-US" altLang="en-US" dirty="0" smtClean="0">
                <a:solidFill>
                  <a:srgbClr val="000000"/>
                </a:solidFill>
                <a:latin typeface="Cambria" panose="02040503050406030204" pitchFamily="18" charset="0"/>
              </a:rPr>
              <a:t>This function attempts to modify the data pointed to by </a:t>
            </a:r>
            <a:r>
              <a:rPr lang="en-US" altLang="en-US" dirty="0" err="1" smtClean="0">
                <a:solidFill>
                  <a:srgbClr val="000000"/>
                </a:solidFill>
                <a:latin typeface="Consolas" panose="020B0609020204030204" pitchFamily="49" charset="0"/>
              </a:rPr>
              <a:t>xPtr</a:t>
            </a:r>
            <a:r>
              <a:rPr lang="en-US" altLang="en-US" dirty="0" smtClean="0">
                <a:solidFill>
                  <a:srgbClr val="000000"/>
                </a:solidFill>
                <a:latin typeface="Cambria" panose="02040503050406030204" pitchFamily="18" charset="0"/>
              </a:rPr>
              <a:t>—which results in a compilation error. </a:t>
            </a:r>
          </a:p>
        </p:txBody>
      </p:sp>
      <p:sp>
        <p:nvSpPr>
          <p:cNvPr id="686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9495925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119725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Data (Cont.)</a:t>
            </a:r>
            <a:endParaRPr lang="en-US" sz="2800" dirty="0" smtClean="0">
              <a:solidFill>
                <a:srgbClr val="3380E6"/>
              </a:solidFill>
              <a:latin typeface="Calibri" panose="020F0502020204030204" pitchFamily="34" charset="0"/>
            </a:endParaRPr>
          </a:p>
        </p:txBody>
      </p:sp>
      <p:sp>
        <p:nvSpPr>
          <p:cNvPr id="70659"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As you know, arrays are aggregate data types that store related data items of the same type under one name. </a:t>
            </a:r>
          </a:p>
          <a:p>
            <a:pPr eaLnBrk="1" hangingPunct="1">
              <a:lnSpc>
                <a:spcPct val="90000"/>
              </a:lnSpc>
            </a:pPr>
            <a:r>
              <a:rPr lang="en-US" altLang="en-US" sz="2500" dirty="0" smtClean="0">
                <a:solidFill>
                  <a:srgbClr val="000000"/>
                </a:solidFill>
                <a:latin typeface="Cambria" panose="02040503050406030204" pitchFamily="18" charset="0"/>
              </a:rPr>
              <a:t>In Chapter 10, we’ll discuss another form of aggregate data type called a </a:t>
            </a:r>
            <a:r>
              <a:rPr lang="en-US" altLang="en-US" sz="2500" dirty="0" smtClean="0">
                <a:solidFill>
                  <a:srgbClr val="0000FF"/>
                </a:solidFill>
                <a:latin typeface="Cambria" panose="02040503050406030204" pitchFamily="18" charset="0"/>
              </a:rPr>
              <a:t>structure</a:t>
            </a:r>
            <a:r>
              <a:rPr lang="en-US" altLang="en-US" sz="2500" dirty="0" smtClean="0">
                <a:solidFill>
                  <a:srgbClr val="000000"/>
                </a:solidFill>
                <a:latin typeface="Cambria" panose="02040503050406030204" pitchFamily="18" charset="0"/>
              </a:rPr>
              <a:t> (sometimes called a </a:t>
            </a:r>
            <a:r>
              <a:rPr lang="en-US" altLang="en-US" sz="2500" dirty="0" smtClean="0">
                <a:solidFill>
                  <a:srgbClr val="0000FF"/>
                </a:solidFill>
                <a:latin typeface="Cambria" panose="02040503050406030204" pitchFamily="18" charset="0"/>
              </a:rPr>
              <a:t>record</a:t>
            </a:r>
            <a:r>
              <a:rPr lang="en-US" altLang="en-US" sz="2500" dirty="0" smtClean="0">
                <a:solidFill>
                  <a:srgbClr val="000000"/>
                </a:solidFill>
                <a:latin typeface="Cambria" panose="02040503050406030204" pitchFamily="18" charset="0"/>
              </a:rPr>
              <a:t> in other languages). </a:t>
            </a:r>
          </a:p>
          <a:p>
            <a:pPr eaLnBrk="1" hangingPunct="1">
              <a:lnSpc>
                <a:spcPct val="90000"/>
              </a:lnSpc>
            </a:pPr>
            <a:r>
              <a:rPr lang="en-US" altLang="en-US" sz="2500" dirty="0" smtClean="0">
                <a:solidFill>
                  <a:srgbClr val="000000"/>
                </a:solidFill>
                <a:latin typeface="Cambria" panose="02040503050406030204" pitchFamily="18" charset="0"/>
              </a:rPr>
              <a:t>A structure is capable of storing related data items of different data types under one name (e.g., storing information about each employee of a company). </a:t>
            </a:r>
          </a:p>
          <a:p>
            <a:pPr eaLnBrk="1" hangingPunct="1">
              <a:lnSpc>
                <a:spcPct val="90000"/>
              </a:lnSpc>
            </a:pPr>
            <a:r>
              <a:rPr lang="en-US" altLang="en-US" sz="2500" dirty="0" smtClean="0">
                <a:solidFill>
                  <a:srgbClr val="000000"/>
                </a:solidFill>
                <a:latin typeface="Cambria" panose="02040503050406030204" pitchFamily="18" charset="0"/>
              </a:rPr>
              <a:t>When a function is called with an array as an argument, the array is automatically passed to the function </a:t>
            </a:r>
            <a:r>
              <a:rPr lang="en-US" altLang="en-US" sz="2500" i="1" dirty="0" smtClean="0">
                <a:solidFill>
                  <a:srgbClr val="000000"/>
                </a:solidFill>
                <a:latin typeface="Cambria" panose="02040503050406030204" pitchFamily="18" charset="0"/>
              </a:rPr>
              <a:t>by reference</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However, structures are always passed </a:t>
            </a:r>
            <a:r>
              <a:rPr lang="en-US" altLang="en-US" sz="2500" i="1" dirty="0" smtClean="0">
                <a:solidFill>
                  <a:srgbClr val="000000"/>
                </a:solidFill>
                <a:latin typeface="Cambria" panose="02040503050406030204" pitchFamily="18" charset="0"/>
              </a:rPr>
              <a:t>by value</a:t>
            </a:r>
            <a:r>
              <a:rPr lang="en-US" altLang="en-US" sz="2500" dirty="0" smtClean="0">
                <a:solidFill>
                  <a:srgbClr val="000000"/>
                </a:solidFill>
                <a:latin typeface="Cambria" panose="02040503050406030204" pitchFamily="18" charset="0"/>
              </a:rPr>
              <a:t>—a </a:t>
            </a:r>
            <a:r>
              <a:rPr lang="en-US" altLang="en-US" sz="2500" i="1" dirty="0" smtClean="0">
                <a:solidFill>
                  <a:srgbClr val="000000"/>
                </a:solidFill>
                <a:latin typeface="Cambria" panose="02040503050406030204" pitchFamily="18" charset="0"/>
              </a:rPr>
              <a:t>copy</a:t>
            </a:r>
            <a:r>
              <a:rPr lang="en-US" altLang="en-US" sz="2500" dirty="0" smtClean="0">
                <a:solidFill>
                  <a:srgbClr val="000000"/>
                </a:solidFill>
                <a:latin typeface="Cambria" panose="02040503050406030204" pitchFamily="18" charset="0"/>
              </a:rPr>
              <a:t> of the entire structure is passed. </a:t>
            </a:r>
          </a:p>
        </p:txBody>
      </p:sp>
      <p:sp>
        <p:nvSpPr>
          <p:cNvPr id="716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482143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a:t>
            </a:r>
          </a:p>
        </p:txBody>
      </p:sp>
      <p:sp>
        <p:nvSpPr>
          <p:cNvPr id="15363"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Pointers are variables whose values are </a:t>
            </a:r>
            <a:r>
              <a:rPr lang="en-US" altLang="en-US" i="1" dirty="0" smtClean="0">
                <a:solidFill>
                  <a:srgbClr val="000000"/>
                </a:solidFill>
                <a:latin typeface="Cambria" panose="02040503050406030204" pitchFamily="18" charset="0"/>
              </a:rPr>
              <a:t>memory addresses</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Normally, a variable directly contains a specific value. </a:t>
            </a:r>
          </a:p>
          <a:p>
            <a:pPr eaLnBrk="1" hangingPunct="1"/>
            <a:r>
              <a:rPr lang="en-US" altLang="en-US" dirty="0" smtClean="0">
                <a:solidFill>
                  <a:srgbClr val="000000"/>
                </a:solidFill>
                <a:latin typeface="Cambria" panose="02040503050406030204" pitchFamily="18" charset="0"/>
              </a:rPr>
              <a:t>A pointer, on the other hand, contains an </a:t>
            </a:r>
            <a:r>
              <a:rPr lang="en-US" altLang="en-US" i="1" dirty="0" smtClean="0">
                <a:solidFill>
                  <a:srgbClr val="000000"/>
                </a:solidFill>
                <a:latin typeface="Cambria" panose="02040503050406030204" pitchFamily="18" charset="0"/>
              </a:rPr>
              <a:t>address</a:t>
            </a:r>
            <a:r>
              <a:rPr lang="en-US" altLang="en-US" dirty="0" smtClean="0">
                <a:solidFill>
                  <a:srgbClr val="000000"/>
                </a:solidFill>
                <a:latin typeface="Cambria" panose="02040503050406030204" pitchFamily="18" charset="0"/>
              </a:rPr>
              <a:t> of a variable that contains a specific value. </a:t>
            </a:r>
          </a:p>
          <a:p>
            <a:pPr eaLnBrk="1" hangingPunct="1"/>
            <a:r>
              <a:rPr lang="en-US" altLang="en-US" dirty="0" smtClean="0">
                <a:solidFill>
                  <a:srgbClr val="000000"/>
                </a:solidFill>
                <a:latin typeface="Cambria" panose="02040503050406030204" pitchFamily="18" charset="0"/>
              </a:rPr>
              <a:t>In this sense, a variable name </a:t>
            </a:r>
            <a:r>
              <a:rPr lang="en-US" altLang="en-US" i="1" dirty="0" smtClean="0">
                <a:solidFill>
                  <a:srgbClr val="000000"/>
                </a:solidFill>
                <a:latin typeface="Cambria" panose="02040503050406030204" pitchFamily="18" charset="0"/>
              </a:rPr>
              <a:t>directly</a:t>
            </a:r>
            <a:r>
              <a:rPr lang="en-US" altLang="en-US" dirty="0" smtClean="0">
                <a:solidFill>
                  <a:srgbClr val="0000FF"/>
                </a:solidFill>
                <a:latin typeface="Cambria" panose="02040503050406030204" pitchFamily="18" charset="0"/>
              </a:rPr>
              <a:t> </a:t>
            </a:r>
            <a:r>
              <a:rPr lang="en-US" altLang="en-US" dirty="0" smtClean="0">
                <a:solidFill>
                  <a:srgbClr val="000000"/>
                </a:solidFill>
                <a:latin typeface="Cambria" panose="02040503050406030204" pitchFamily="18" charset="0"/>
              </a:rPr>
              <a:t>references a value, and a pointer </a:t>
            </a:r>
            <a:r>
              <a:rPr lang="en-US" altLang="en-US" i="1" dirty="0" smtClean="0">
                <a:solidFill>
                  <a:srgbClr val="000000"/>
                </a:solidFill>
                <a:latin typeface="Cambria" panose="02040503050406030204" pitchFamily="18" charset="0"/>
              </a:rPr>
              <a:t>indirectly</a:t>
            </a:r>
            <a:r>
              <a:rPr lang="en-US" altLang="en-US" dirty="0" smtClean="0">
                <a:solidFill>
                  <a:srgbClr val="000000"/>
                </a:solidFill>
                <a:latin typeface="Cambria" panose="02040503050406030204" pitchFamily="18" charset="0"/>
              </a:rPr>
              <a:t> references a value (Fig. 7.1). </a:t>
            </a:r>
          </a:p>
          <a:p>
            <a:pPr eaLnBrk="1" hangingPunct="1"/>
            <a:r>
              <a:rPr lang="en-US" altLang="en-US" dirty="0" smtClean="0">
                <a:solidFill>
                  <a:srgbClr val="000000"/>
                </a:solidFill>
                <a:latin typeface="Cambria" panose="02040503050406030204" pitchFamily="18" charset="0"/>
              </a:rPr>
              <a:t>Referencing a value through a pointer is called </a:t>
            </a:r>
            <a:r>
              <a:rPr lang="en-US" altLang="en-US" dirty="0" smtClean="0">
                <a:solidFill>
                  <a:srgbClr val="0000FF"/>
                </a:solidFill>
                <a:latin typeface="Cambria" panose="02040503050406030204" pitchFamily="18" charset="0"/>
              </a:rPr>
              <a:t>indirection</a:t>
            </a:r>
            <a:r>
              <a:rPr lang="en-US" altLang="en-US" dirty="0" smtClean="0">
                <a:solidFill>
                  <a:srgbClr val="000000"/>
                </a:solidFill>
                <a:latin typeface="Cambria" panose="02040503050406030204" pitchFamily="18" charset="0"/>
              </a:rPr>
              <a:t>. </a:t>
            </a:r>
          </a:p>
        </p:txBody>
      </p:sp>
      <p:sp>
        <p:nvSpPr>
          <p:cNvPr id="14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7751037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Data (Cont.)</a:t>
            </a:r>
            <a:endParaRPr lang="en-US" sz="2800" dirty="0" smtClean="0">
              <a:solidFill>
                <a:srgbClr val="3380E6"/>
              </a:solidFill>
              <a:latin typeface="Calibri" panose="020F0502020204030204" pitchFamily="34" charset="0"/>
            </a:endParaRPr>
          </a:p>
        </p:txBody>
      </p:sp>
      <p:sp>
        <p:nvSpPr>
          <p:cNvPr id="71683"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This requires the execution-time overhead of making a copy of each data item in the structure and storing it on the computer’s </a:t>
            </a:r>
            <a:r>
              <a:rPr lang="en-US" altLang="en-US" sz="2500" i="1" dirty="0" smtClean="0">
                <a:solidFill>
                  <a:srgbClr val="000000"/>
                </a:solidFill>
                <a:latin typeface="Cambria" panose="02040503050406030204" pitchFamily="18" charset="0"/>
              </a:rPr>
              <a:t>function call stack</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When structure data must be passed to a function, we can use pointers to constant data to get the performance of pass-by-reference and the protection of pass-by-value. </a:t>
            </a:r>
          </a:p>
          <a:p>
            <a:pPr eaLnBrk="1" hangingPunct="1"/>
            <a:r>
              <a:rPr lang="en-US" altLang="en-US" sz="2500" dirty="0" smtClean="0">
                <a:solidFill>
                  <a:srgbClr val="000000"/>
                </a:solidFill>
                <a:latin typeface="Cambria" panose="02040503050406030204" pitchFamily="18" charset="0"/>
              </a:rPr>
              <a:t>When a pointer to a structure is passed, only a copy of 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at which the structure is stored must be made. </a:t>
            </a:r>
          </a:p>
          <a:p>
            <a:pPr eaLnBrk="1" hangingPunct="1"/>
            <a:r>
              <a:rPr lang="en-US" altLang="en-US" sz="2500" dirty="0" smtClean="0">
                <a:solidFill>
                  <a:srgbClr val="000000"/>
                </a:solidFill>
                <a:latin typeface="Cambria" panose="02040503050406030204" pitchFamily="18" charset="0"/>
              </a:rPr>
              <a:t>On a machine with four-byte addresses, a copy of four bytes of memory is made rather than a copy of possibly large structure.</a:t>
            </a:r>
          </a:p>
        </p:txBody>
      </p:sp>
      <p:sp>
        <p:nvSpPr>
          <p:cNvPr id="727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400871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5249625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Data (Cont.)</a:t>
            </a:r>
            <a:endParaRPr lang="en-US" sz="2800" dirty="0" smtClean="0">
              <a:solidFill>
                <a:srgbClr val="3380E6"/>
              </a:solidFill>
              <a:latin typeface="Calibri" panose="020F0502020204030204" pitchFamily="34" charset="0"/>
            </a:endParaRPr>
          </a:p>
        </p:txBody>
      </p:sp>
      <p:sp>
        <p:nvSpPr>
          <p:cNvPr id="7373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If memory is low and execution efficiency is a concern, use pointers. </a:t>
            </a:r>
          </a:p>
          <a:p>
            <a:pPr eaLnBrk="1" hangingPunct="1"/>
            <a:r>
              <a:rPr lang="en-US" altLang="en-US" dirty="0" smtClean="0">
                <a:solidFill>
                  <a:srgbClr val="000000"/>
                </a:solidFill>
                <a:latin typeface="Cambria" panose="02040503050406030204" pitchFamily="18" charset="0"/>
              </a:rPr>
              <a:t>If memory is in abundance and efficiency is not a major concern, pass data by value to enforce the principle of least privilege. </a:t>
            </a:r>
          </a:p>
          <a:p>
            <a:pPr eaLnBrk="1" hangingPunct="1"/>
            <a:r>
              <a:rPr lang="en-US" altLang="en-US" dirty="0" smtClean="0">
                <a:solidFill>
                  <a:srgbClr val="000000"/>
                </a:solidFill>
                <a:latin typeface="Cambria" panose="02040503050406030204" pitchFamily="18" charset="0"/>
              </a:rPr>
              <a:t>Remember that some systems do not enforce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well, so pass-by-value is still the best way to prevent data from being modified.</a:t>
            </a:r>
          </a:p>
        </p:txBody>
      </p:sp>
      <p:sp>
        <p:nvSpPr>
          <p:cNvPr id="747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5440422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7.5.3  </a:t>
            </a:r>
            <a:r>
              <a:rPr lang="en-US" dirty="0">
                <a:solidFill>
                  <a:srgbClr val="3380E6"/>
                </a:solidFill>
                <a:latin typeface="Calibri" panose="020F0502020204030204" pitchFamily="34" charset="0"/>
              </a:rPr>
              <a:t>Attempting to Modify a Constant Pointer to Non-Constant Data</a:t>
            </a:r>
            <a:endParaRPr lang="en-US" dirty="0" smtClean="0">
              <a:solidFill>
                <a:srgbClr val="3380E6"/>
              </a:solidFill>
              <a:latin typeface="Calibri" panose="020F0502020204030204" pitchFamily="34" charset="0"/>
            </a:endParaRPr>
          </a:p>
        </p:txBody>
      </p:sp>
      <p:sp>
        <p:nvSpPr>
          <p:cNvPr id="74755"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A </a:t>
            </a:r>
            <a:r>
              <a:rPr lang="en-US" altLang="en-US" sz="2500" dirty="0" smtClean="0">
                <a:solidFill>
                  <a:srgbClr val="0000FF"/>
                </a:solidFill>
                <a:latin typeface="Cambria" panose="02040503050406030204" pitchFamily="18" charset="0"/>
              </a:rPr>
              <a:t>constant pointer to non-constant data </a:t>
            </a:r>
            <a:r>
              <a:rPr lang="en-US" altLang="en-US" sz="2500" dirty="0" smtClean="0">
                <a:solidFill>
                  <a:srgbClr val="000000"/>
                </a:solidFill>
                <a:latin typeface="Cambria" panose="02040503050406030204" pitchFamily="18" charset="0"/>
              </a:rPr>
              <a:t>always points to the same memory location, and the data at that location </a:t>
            </a:r>
            <a:r>
              <a:rPr lang="en-US" altLang="en-US" sz="2500" i="1" dirty="0" smtClean="0">
                <a:solidFill>
                  <a:srgbClr val="000000"/>
                </a:solidFill>
                <a:latin typeface="Cambria" panose="02040503050406030204" pitchFamily="18" charset="0"/>
              </a:rPr>
              <a:t>can be modified </a:t>
            </a:r>
            <a:r>
              <a:rPr lang="en-US" altLang="en-US" sz="2500" dirty="0" smtClean="0">
                <a:solidFill>
                  <a:srgbClr val="000000"/>
                </a:solidFill>
                <a:latin typeface="Cambria" panose="02040503050406030204" pitchFamily="18" charset="0"/>
              </a:rPr>
              <a:t>through the pointer. </a:t>
            </a:r>
          </a:p>
          <a:p>
            <a:pPr eaLnBrk="1" hangingPunct="1"/>
            <a:r>
              <a:rPr lang="en-US" altLang="en-US" sz="2500" dirty="0" smtClean="0">
                <a:solidFill>
                  <a:srgbClr val="000000"/>
                </a:solidFill>
                <a:latin typeface="Cambria" panose="02040503050406030204" pitchFamily="18" charset="0"/>
              </a:rPr>
              <a:t>This is the default for an array name. </a:t>
            </a:r>
          </a:p>
          <a:p>
            <a:pPr eaLnBrk="1" hangingPunct="1"/>
            <a:r>
              <a:rPr lang="en-US" altLang="en-US" sz="2500" dirty="0" smtClean="0">
                <a:solidFill>
                  <a:srgbClr val="000000"/>
                </a:solidFill>
                <a:latin typeface="Cambria" panose="02040503050406030204" pitchFamily="18" charset="0"/>
              </a:rPr>
              <a:t>An array name is a constant pointer to the beginning of the array. </a:t>
            </a:r>
          </a:p>
          <a:p>
            <a:pPr eaLnBrk="1" hangingPunct="1"/>
            <a:r>
              <a:rPr lang="en-US" altLang="en-US" sz="2500" dirty="0" smtClean="0">
                <a:solidFill>
                  <a:srgbClr val="000000"/>
                </a:solidFill>
                <a:latin typeface="Cambria" panose="02040503050406030204" pitchFamily="18" charset="0"/>
              </a:rPr>
              <a:t>All data in the array can be accessed and changed by using the array name and array indexing. </a:t>
            </a:r>
          </a:p>
          <a:p>
            <a:pPr eaLnBrk="1" hangingPunct="1"/>
            <a:r>
              <a:rPr lang="en-US" altLang="en-US" sz="2500" dirty="0" smtClean="0">
                <a:solidFill>
                  <a:srgbClr val="000000"/>
                </a:solidFill>
                <a:latin typeface="Cambria" panose="02040503050406030204" pitchFamily="18" charset="0"/>
              </a:rPr>
              <a:t>A constant pointer to non-constant data can be used to receive an array as an argument to a function that accesses array elements using only array index notation. </a:t>
            </a:r>
          </a:p>
        </p:txBody>
      </p:sp>
      <p:sp>
        <p:nvSpPr>
          <p:cNvPr id="757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9237011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Calibri" panose="020F0502020204030204" pitchFamily="34" charset="0"/>
              </a:rPr>
              <a:t>7.5.3  </a:t>
            </a:r>
            <a:r>
              <a:rPr lang="en-US" dirty="0">
                <a:solidFill>
                  <a:srgbClr val="3380E6"/>
                </a:solidFill>
                <a:latin typeface="Calibri" panose="020F0502020204030204" pitchFamily="34" charset="0"/>
              </a:rPr>
              <a:t>Attempting to Modify a Constant Pointer to Non-Constant </a:t>
            </a:r>
            <a:r>
              <a:rPr lang="en-US" dirty="0" smtClean="0">
                <a:solidFill>
                  <a:srgbClr val="3380E6"/>
                </a:solidFill>
                <a:latin typeface="Calibri" panose="020F0502020204030204" pitchFamily="34" charset="0"/>
              </a:rPr>
              <a:t>Data (Cont.)</a:t>
            </a:r>
          </a:p>
        </p:txBody>
      </p:sp>
      <p:sp>
        <p:nvSpPr>
          <p:cNvPr id="75779"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Pointers that are declared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must be initialized when they’re defined (if the pointer is a function parameter, it’s initialized with a pointer that’s passed to the function). </a:t>
            </a:r>
          </a:p>
          <a:p>
            <a:pPr eaLnBrk="1" hangingPunct="1"/>
            <a:r>
              <a:rPr lang="en-US" altLang="en-US" sz="2500" dirty="0" smtClean="0">
                <a:solidFill>
                  <a:srgbClr val="000000"/>
                </a:solidFill>
                <a:latin typeface="Cambria" panose="02040503050406030204" pitchFamily="18" charset="0"/>
              </a:rPr>
              <a:t>Figure 7.13 attempts to modify a constant pointer. </a:t>
            </a:r>
          </a:p>
          <a:p>
            <a:pPr eaLnBrk="1" hangingPunct="1"/>
            <a:r>
              <a:rPr lang="en-US" altLang="en-US" sz="2500" dirty="0" smtClean="0">
                <a:solidFill>
                  <a:srgbClr val="000000"/>
                </a:solidFill>
                <a:latin typeface="Cambria" panose="02040503050406030204" pitchFamily="18" charset="0"/>
              </a:rPr>
              <a:t>Pointer </a:t>
            </a:r>
            <a:r>
              <a:rPr lang="en-US" altLang="en-US" sz="2500" dirty="0" err="1" smtClean="0">
                <a:solidFill>
                  <a:srgbClr val="000000"/>
                </a:solidFill>
                <a:latin typeface="Consolas" panose="020B0609020204030204" pitchFamily="49" charset="0"/>
              </a:rPr>
              <a:t>ptr</a:t>
            </a:r>
            <a:r>
              <a:rPr lang="en-US" altLang="en-US" sz="2500" dirty="0" smtClean="0">
                <a:solidFill>
                  <a:srgbClr val="000000"/>
                </a:solidFill>
                <a:latin typeface="Cambria" panose="02040503050406030204" pitchFamily="18" charset="0"/>
              </a:rPr>
              <a:t> is defined to be of type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definition is read from </a:t>
            </a:r>
            <a:r>
              <a:rPr lang="en-US" altLang="en-US" sz="2500" i="1" dirty="0" smtClean="0">
                <a:solidFill>
                  <a:srgbClr val="000000"/>
                </a:solidFill>
                <a:latin typeface="Cambria" panose="02040503050406030204" pitchFamily="18" charset="0"/>
              </a:rPr>
              <a:t>right to left </a:t>
            </a:r>
            <a:r>
              <a:rPr lang="en-US" altLang="en-US" sz="2500" dirty="0" smtClean="0">
                <a:solidFill>
                  <a:srgbClr val="000000"/>
                </a:solidFill>
                <a:latin typeface="Cambria" panose="02040503050406030204" pitchFamily="18" charset="0"/>
              </a:rPr>
              <a:t>as “</a:t>
            </a:r>
            <a:r>
              <a:rPr lang="en-US" altLang="en-US" sz="2500" dirty="0" err="1" smtClean="0">
                <a:solidFill>
                  <a:srgbClr val="000000"/>
                </a:solidFill>
                <a:latin typeface="Consolas" panose="020B0609020204030204" pitchFamily="49" charset="0"/>
              </a:rPr>
              <a:t>ptr</a:t>
            </a:r>
            <a:r>
              <a:rPr lang="en-US" altLang="en-US" sz="2500" dirty="0" smtClean="0">
                <a:solidFill>
                  <a:srgbClr val="000000"/>
                </a:solidFill>
                <a:latin typeface="Cambria" panose="02040503050406030204" pitchFamily="18" charset="0"/>
              </a:rPr>
              <a:t> is a constant pointer to an integer.” The pointer is initialized with the address of integer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program attempts to assign the address of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to </a:t>
            </a:r>
            <a:r>
              <a:rPr lang="en-US" altLang="en-US" sz="2500" dirty="0" err="1" smtClean="0">
                <a:solidFill>
                  <a:srgbClr val="000000"/>
                </a:solidFill>
                <a:latin typeface="Consolas" panose="020B0609020204030204" pitchFamily="49" charset="0"/>
              </a:rPr>
              <a:t>ptr</a:t>
            </a:r>
            <a:r>
              <a:rPr lang="en-US" altLang="en-US" sz="2500" dirty="0" smtClean="0">
                <a:solidFill>
                  <a:srgbClr val="000000"/>
                </a:solidFill>
                <a:latin typeface="Cambria" panose="02040503050406030204" pitchFamily="18" charset="0"/>
              </a:rPr>
              <a:t>, but the compiler generates an error message.</a:t>
            </a:r>
          </a:p>
        </p:txBody>
      </p:sp>
      <p:sp>
        <p:nvSpPr>
          <p:cNvPr id="768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2447898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646558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7.5.4</a:t>
            </a:r>
            <a:r>
              <a:rPr lang="en-US" dirty="0">
                <a:solidFill>
                  <a:srgbClr val="24B5A1"/>
                </a:solidFill>
                <a:latin typeface="Calibri" panose="020F0502020204030204" pitchFamily="34" charset="0"/>
              </a:rPr>
              <a:t>  </a:t>
            </a:r>
            <a:r>
              <a:rPr lang="en-US" dirty="0">
                <a:solidFill>
                  <a:srgbClr val="3380E6"/>
                </a:solidFill>
                <a:latin typeface="Calibri" panose="020F0502020204030204" pitchFamily="34" charset="0"/>
              </a:rPr>
              <a:t>Attempting to Modify a Constant Pointer to </a:t>
            </a:r>
            <a:r>
              <a:rPr lang="en-US" dirty="0" smtClean="0">
                <a:solidFill>
                  <a:srgbClr val="3380E6"/>
                </a:solidFill>
                <a:latin typeface="Calibri" panose="020F0502020204030204" pitchFamily="34" charset="0"/>
              </a:rPr>
              <a:t>Constant Data</a:t>
            </a:r>
          </a:p>
        </p:txBody>
      </p:sp>
      <p:sp>
        <p:nvSpPr>
          <p:cNvPr id="77827"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00"/>
                </a:solidFill>
                <a:latin typeface="Cambria" panose="02040503050406030204" pitchFamily="18" charset="0"/>
              </a:rPr>
              <a:t>least</a:t>
            </a:r>
            <a:r>
              <a:rPr lang="en-US" altLang="en-US" dirty="0" smtClean="0">
                <a:solidFill>
                  <a:srgbClr val="000000"/>
                </a:solidFill>
                <a:latin typeface="Cambria" panose="02040503050406030204" pitchFamily="18" charset="0"/>
              </a:rPr>
              <a:t> access privilege is granted by a </a:t>
            </a:r>
            <a:r>
              <a:rPr lang="en-US" altLang="en-US" dirty="0" smtClean="0">
                <a:solidFill>
                  <a:srgbClr val="0000FF"/>
                </a:solidFill>
                <a:latin typeface="Cambria" panose="02040503050406030204" pitchFamily="18" charset="0"/>
              </a:rPr>
              <a:t>constant pointer to constant data</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Such a pointer always points to the </a:t>
            </a:r>
            <a:r>
              <a:rPr lang="en-US" altLang="en-US" i="1" dirty="0" smtClean="0">
                <a:solidFill>
                  <a:srgbClr val="000000"/>
                </a:solidFill>
                <a:latin typeface="Cambria" panose="02040503050406030204" pitchFamily="18" charset="0"/>
              </a:rPr>
              <a:t>same</a:t>
            </a:r>
            <a:r>
              <a:rPr lang="en-US" altLang="en-US" dirty="0" smtClean="0">
                <a:solidFill>
                  <a:srgbClr val="000000"/>
                </a:solidFill>
                <a:latin typeface="Cambria" panose="02040503050406030204" pitchFamily="18" charset="0"/>
              </a:rPr>
              <a:t> memory location, and the data at that memory location </a:t>
            </a:r>
            <a:r>
              <a:rPr lang="en-US" altLang="en-US" i="1" dirty="0" smtClean="0">
                <a:solidFill>
                  <a:srgbClr val="000000"/>
                </a:solidFill>
                <a:latin typeface="Cambria" panose="02040503050406030204" pitchFamily="18" charset="0"/>
              </a:rPr>
              <a:t>cannot be modified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This is how an array should be passed to a function that only looks at the array using array index notation and does not modify the array. </a:t>
            </a:r>
          </a:p>
        </p:txBody>
      </p:sp>
      <p:sp>
        <p:nvSpPr>
          <p:cNvPr id="798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8978714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(Const.)</a:t>
            </a:r>
          </a:p>
        </p:txBody>
      </p:sp>
      <p:sp>
        <p:nvSpPr>
          <p:cNvPr id="7885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Figure 7.14 defines pointer variable </a:t>
            </a:r>
            <a:r>
              <a:rPr lang="en-US" altLang="en-US" dirty="0" err="1" smtClean="0">
                <a:solidFill>
                  <a:srgbClr val="000000"/>
                </a:solidFill>
                <a:latin typeface="Consolas" panose="020B0609020204030204" pitchFamily="49" charset="0"/>
              </a:rPr>
              <a:t>ptr</a:t>
            </a:r>
            <a:r>
              <a:rPr lang="en-US" altLang="en-US" dirty="0" smtClean="0">
                <a:solidFill>
                  <a:srgbClr val="000000"/>
                </a:solidFill>
                <a:latin typeface="Cambria" panose="02040503050406030204" pitchFamily="18" charset="0"/>
              </a:rPr>
              <a:t> to be of type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onsolas" panose="020B0609020204030204" pitchFamily="49" charset="0"/>
              </a:rPr>
              <a:t>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which is read from </a:t>
            </a:r>
            <a:r>
              <a:rPr lang="en-US" altLang="en-US" i="1" dirty="0" smtClean="0">
                <a:solidFill>
                  <a:srgbClr val="000000"/>
                </a:solidFill>
                <a:latin typeface="Cambria" panose="02040503050406030204" pitchFamily="18" charset="0"/>
              </a:rPr>
              <a:t>right to left </a:t>
            </a:r>
            <a:r>
              <a:rPr lang="en-US" altLang="en-US" dirty="0" smtClean="0">
                <a:solidFill>
                  <a:srgbClr val="000000"/>
                </a:solidFill>
                <a:latin typeface="Cambria" panose="02040503050406030204" pitchFamily="18" charset="0"/>
              </a:rPr>
              <a:t>as “</a:t>
            </a:r>
            <a:r>
              <a:rPr lang="en-US" altLang="en-US" dirty="0" err="1" smtClean="0">
                <a:solidFill>
                  <a:srgbClr val="000000"/>
                </a:solidFill>
                <a:latin typeface="Consolas" panose="020B0609020204030204" pitchFamily="49" charset="0"/>
              </a:rPr>
              <a:t>ptr</a:t>
            </a:r>
            <a:r>
              <a:rPr lang="en-US" altLang="en-US" dirty="0" smtClean="0">
                <a:solidFill>
                  <a:srgbClr val="000000"/>
                </a:solidFill>
                <a:latin typeface="Cambria" panose="02040503050406030204" pitchFamily="18" charset="0"/>
              </a:rPr>
              <a:t> is a constant pointer to an integer constant.” </a:t>
            </a:r>
          </a:p>
          <a:p>
            <a:pPr eaLnBrk="1" hangingPunct="1"/>
            <a:r>
              <a:rPr lang="en-US" altLang="en-US" dirty="0" smtClean="0">
                <a:solidFill>
                  <a:srgbClr val="000000"/>
                </a:solidFill>
                <a:latin typeface="Cambria" panose="02040503050406030204" pitchFamily="18" charset="0"/>
              </a:rPr>
              <a:t>The figure shows the error messages generated when an attempt is made to modify the data to which </a:t>
            </a:r>
            <a:r>
              <a:rPr lang="en-US" altLang="en-US" dirty="0" err="1" smtClean="0">
                <a:solidFill>
                  <a:srgbClr val="000000"/>
                </a:solidFill>
                <a:latin typeface="Consolas" panose="020B0609020204030204" pitchFamily="49" charset="0"/>
              </a:rPr>
              <a:t>ptr</a:t>
            </a:r>
            <a:r>
              <a:rPr lang="en-US" altLang="en-US" dirty="0" smtClean="0">
                <a:solidFill>
                  <a:srgbClr val="000000"/>
                </a:solidFill>
                <a:latin typeface="Cambria" panose="02040503050406030204" pitchFamily="18" charset="0"/>
              </a:rPr>
              <a:t> points and when an attempt is made to </a:t>
            </a:r>
            <a:r>
              <a:rPr lang="en-US" altLang="en-US" i="1" dirty="0" smtClean="0">
                <a:solidFill>
                  <a:srgbClr val="000000"/>
                </a:solidFill>
                <a:latin typeface="Cambria" panose="02040503050406030204" pitchFamily="18" charset="0"/>
              </a:rPr>
              <a:t>modify</a:t>
            </a:r>
            <a:r>
              <a:rPr lang="en-US" altLang="en-US" dirty="0" smtClean="0">
                <a:solidFill>
                  <a:srgbClr val="000000"/>
                </a:solidFill>
                <a:latin typeface="Cambria" panose="02040503050406030204" pitchFamily="18" charset="0"/>
              </a:rPr>
              <a:t> the </a:t>
            </a:r>
            <a:r>
              <a:rPr lang="en-US" altLang="en-US" i="1" dirty="0" smtClean="0">
                <a:solidFill>
                  <a:srgbClr val="000000"/>
                </a:solidFill>
                <a:latin typeface="Cambria" panose="02040503050406030204" pitchFamily="18" charset="0"/>
              </a:rPr>
              <a:t>address</a:t>
            </a:r>
            <a:r>
              <a:rPr lang="en-US" altLang="en-US" dirty="0" smtClean="0">
                <a:solidFill>
                  <a:srgbClr val="000000"/>
                </a:solidFill>
                <a:latin typeface="Cambria" panose="02040503050406030204" pitchFamily="18" charset="0"/>
              </a:rPr>
              <a:t> stored in the pointer variable</a:t>
            </a:r>
          </a:p>
        </p:txBody>
      </p:sp>
      <p:sp>
        <p:nvSpPr>
          <p:cNvPr id="809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8999617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4339764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Calibri" panose="020F0502020204030204" pitchFamily="34" charset="0"/>
              </a:rPr>
              <a:t>7.6  </a:t>
            </a:r>
            <a:r>
              <a:rPr lang="en-US" sz="3000" dirty="0" smtClean="0">
                <a:solidFill>
                  <a:srgbClr val="3380E6"/>
                </a:solidFill>
                <a:latin typeface="Calibri" panose="020F0502020204030204" pitchFamily="34" charset="0"/>
              </a:rPr>
              <a:t>Bubble Sort Using Pass-by-Reference</a:t>
            </a:r>
          </a:p>
        </p:txBody>
      </p:sp>
      <p:sp>
        <p:nvSpPr>
          <p:cNvPr id="80899"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Let’s improve the bubble sort program of Fig. 6.15 to use two functions—</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sorts the array. </a:t>
            </a:r>
          </a:p>
          <a:p>
            <a:pPr eaLnBrk="1" hangingPunct="1">
              <a:lnSpc>
                <a:spcPct val="90000"/>
              </a:lnSpc>
            </a:pPr>
            <a:r>
              <a:rPr lang="en-US" altLang="en-US" sz="2500" dirty="0" smtClean="0">
                <a:solidFill>
                  <a:srgbClr val="000000"/>
                </a:solidFill>
                <a:latin typeface="Cambria" panose="02040503050406030204" pitchFamily="18" charset="0"/>
              </a:rPr>
              <a:t>It calls function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to exchange the array elements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Remember that C enforces </a:t>
            </a:r>
            <a:r>
              <a:rPr lang="en-US" altLang="en-US" sz="2500" i="1" dirty="0" smtClean="0">
                <a:solidFill>
                  <a:srgbClr val="000000"/>
                </a:solidFill>
                <a:latin typeface="Cambria" panose="02040503050406030204" pitchFamily="18" charset="0"/>
              </a:rPr>
              <a:t>information hiding </a:t>
            </a:r>
            <a:r>
              <a:rPr lang="en-US" altLang="en-US" sz="2500" dirty="0" smtClean="0">
                <a:solidFill>
                  <a:srgbClr val="000000"/>
                </a:solidFill>
                <a:latin typeface="Cambria" panose="02040503050406030204" pitchFamily="18" charset="0"/>
              </a:rPr>
              <a:t>between functions, so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does not have access to individual array elements in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Because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r>
              <a:rPr lang="en-US" altLang="en-US" sz="2500" i="1" dirty="0" smtClean="0">
                <a:solidFill>
                  <a:srgbClr val="000000"/>
                </a:solidFill>
                <a:latin typeface="Cambria" panose="02040503050406030204" pitchFamily="18" charset="0"/>
              </a:rPr>
              <a:t>wants</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to have access to the array elements to be swapped,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passes each of these elements </a:t>
            </a:r>
            <a:r>
              <a:rPr lang="en-US" altLang="en-US" sz="2500" i="1" dirty="0" smtClean="0">
                <a:solidFill>
                  <a:srgbClr val="000000"/>
                </a:solidFill>
                <a:latin typeface="Cambria" panose="02040503050406030204" pitchFamily="18" charset="0"/>
              </a:rPr>
              <a:t>by reference</a:t>
            </a:r>
            <a:r>
              <a:rPr lang="en-US" altLang="en-US" sz="2500" dirty="0" smtClean="0">
                <a:solidFill>
                  <a:srgbClr val="000000"/>
                </a:solidFill>
                <a:latin typeface="Cambria" panose="02040503050406030204" pitchFamily="18" charset="0"/>
              </a:rPr>
              <a:t> to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of each array element is passed explicitly. </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21485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5617698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7.6  </a:t>
            </a:r>
            <a:r>
              <a:rPr lang="en-US" dirty="0" smtClean="0">
                <a:solidFill>
                  <a:srgbClr val="3380E6"/>
                </a:solidFill>
                <a:latin typeface="Calibri" panose="020F0502020204030204" pitchFamily="34" charset="0"/>
              </a:rPr>
              <a:t>Bubble Sort Using Pass-by-Reference (Cont.)</a:t>
            </a:r>
          </a:p>
        </p:txBody>
      </p:sp>
      <p:sp>
        <p:nvSpPr>
          <p:cNvPr id="8192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Although entire arrays are automatically passed by reference, individual array elements are scalars and are ordinarily passed by value. </a:t>
            </a:r>
          </a:p>
          <a:p>
            <a:pPr eaLnBrk="1" hangingPunct="1"/>
            <a:r>
              <a:rPr lang="en-US" altLang="en-US" dirty="0" smtClean="0">
                <a:solidFill>
                  <a:srgbClr val="000000"/>
                </a:solidFill>
                <a:latin typeface="Cambria" panose="02040503050406030204" pitchFamily="18" charset="0"/>
              </a:rPr>
              <a:t>Therefore,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uses the address operator (</a:t>
            </a:r>
            <a:r>
              <a:rPr lang="en-US" altLang="en-US" dirty="0" smtClean="0">
                <a:solidFill>
                  <a:srgbClr val="000000"/>
                </a:solidFill>
                <a:latin typeface="Consolas" panose="020B0609020204030204" pitchFamily="49" charset="0"/>
              </a:rPr>
              <a:t>&amp;</a:t>
            </a:r>
            <a:r>
              <a:rPr lang="en-US" altLang="en-US" dirty="0" smtClean="0">
                <a:solidFill>
                  <a:srgbClr val="000000"/>
                </a:solidFill>
                <a:latin typeface="Cambria" panose="02040503050406030204" pitchFamily="18" charset="0"/>
              </a:rPr>
              <a:t>) on each of the array elements in the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call to effect pass-by-reference as follows</a:t>
            </a:r>
          </a:p>
          <a:p>
            <a:pPr lvl="2" eaLnBrk="1" hangingPunct="1"/>
            <a:r>
              <a:rPr lang="en-US" altLang="en-US" dirty="0" smtClean="0">
                <a:solidFill>
                  <a:srgbClr val="000000"/>
                </a:solidFill>
                <a:latin typeface="Consolas" panose="020B0609020204030204" pitchFamily="49" charset="0"/>
              </a:rPr>
              <a:t>swap(&amp;array[j], &amp;array[j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Function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receives </a:t>
            </a:r>
            <a:r>
              <a:rPr lang="en-US" altLang="en-US" dirty="0" smtClean="0">
                <a:solidFill>
                  <a:srgbClr val="000000"/>
                </a:solidFill>
                <a:latin typeface="Consolas" panose="020B0609020204030204" pitchFamily="49" charset="0"/>
              </a:rPr>
              <a:t>&amp;array[j]</a:t>
            </a:r>
            <a:r>
              <a:rPr lang="en-US" altLang="en-US" dirty="0" smtClean="0">
                <a:solidFill>
                  <a:srgbClr val="000000"/>
                </a:solidFill>
                <a:latin typeface="Cambria" panose="02040503050406030204" pitchFamily="18" charset="0"/>
              </a:rPr>
              <a:t> in pointer variable </a:t>
            </a:r>
            <a:r>
              <a:rPr lang="en-US" altLang="en-US" dirty="0" smtClean="0">
                <a:solidFill>
                  <a:srgbClr val="000000"/>
                </a:solidFill>
                <a:latin typeface="Consolas" panose="020B0609020204030204" pitchFamily="49" charset="0"/>
              </a:rPr>
              <a:t>element1Ptr</a:t>
            </a:r>
            <a:r>
              <a:rPr lang="en-US" altLang="en-US" dirty="0" smtClean="0">
                <a:solidFill>
                  <a:srgbClr val="000000"/>
                </a:solidFill>
                <a:latin typeface="Cambria" panose="02040503050406030204" pitchFamily="18" charset="0"/>
              </a:rPr>
              <a:t>. </a:t>
            </a:r>
          </a:p>
        </p:txBody>
      </p:sp>
      <p:sp>
        <p:nvSpPr>
          <p:cNvPr id="849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3406350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8294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Even though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—because of information hiding—is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allowed to know the name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may use </a:t>
            </a:r>
            <a:r>
              <a:rPr lang="en-US" altLang="en-US" sz="2500" dirty="0" smtClean="0">
                <a:solidFill>
                  <a:srgbClr val="000000"/>
                </a:solidFill>
                <a:latin typeface="Consolas" panose="020B0609020204030204" pitchFamily="49" charset="0"/>
              </a:rPr>
              <a:t>*element1Ptr</a:t>
            </a:r>
            <a:r>
              <a:rPr lang="en-US" altLang="en-US" sz="2500" dirty="0" smtClean="0">
                <a:solidFill>
                  <a:srgbClr val="000000"/>
                </a:solidFill>
                <a:latin typeface="Cambria" panose="02040503050406030204" pitchFamily="18" charset="0"/>
              </a:rPr>
              <a:t> as a </a:t>
            </a:r>
            <a:r>
              <a:rPr lang="en-US" altLang="en-US" sz="2500" i="1" dirty="0" smtClean="0">
                <a:solidFill>
                  <a:srgbClr val="000000"/>
                </a:solidFill>
                <a:latin typeface="Cambria" panose="02040503050406030204" pitchFamily="18" charset="0"/>
              </a:rPr>
              <a:t>synonym</a:t>
            </a:r>
            <a:r>
              <a:rPr lang="en-US" altLang="en-US" sz="2500" dirty="0" smtClean="0">
                <a:solidFill>
                  <a:srgbClr val="000000"/>
                </a:solidFill>
                <a:latin typeface="Cambria" panose="02040503050406030204" pitchFamily="18" charset="0"/>
              </a:rPr>
              <a:t> for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—when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references </a:t>
            </a:r>
            <a:r>
              <a:rPr lang="en-US" altLang="en-US" sz="2500" dirty="0" smtClean="0">
                <a:solidFill>
                  <a:srgbClr val="000000"/>
                </a:solidFill>
                <a:latin typeface="Consolas" panose="020B0609020204030204" pitchFamily="49" charset="0"/>
              </a:rPr>
              <a:t>*element1Ptr</a:t>
            </a:r>
            <a:r>
              <a:rPr lang="en-US" altLang="en-US" sz="2500" dirty="0" smtClean="0">
                <a:solidFill>
                  <a:srgbClr val="000000"/>
                </a:solidFill>
                <a:latin typeface="Cambria" panose="02040503050406030204" pitchFamily="18" charset="0"/>
              </a:rPr>
              <a:t>, it’s </a:t>
            </a:r>
            <a:r>
              <a:rPr lang="en-US" altLang="en-US" sz="2500" i="1" dirty="0" smtClean="0">
                <a:solidFill>
                  <a:srgbClr val="000000"/>
                </a:solidFill>
                <a:latin typeface="Cambria" panose="02040503050406030204" pitchFamily="18" charset="0"/>
              </a:rPr>
              <a:t>actually</a:t>
            </a:r>
            <a:r>
              <a:rPr lang="en-US" altLang="en-US" sz="2500" dirty="0" smtClean="0">
                <a:solidFill>
                  <a:srgbClr val="000000"/>
                </a:solidFill>
                <a:latin typeface="Cambria" panose="02040503050406030204" pitchFamily="18" charset="0"/>
              </a:rPr>
              <a:t> referencing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in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Similarly, when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references </a:t>
            </a:r>
            <a:r>
              <a:rPr lang="en-US" altLang="en-US" sz="2500" dirty="0" smtClean="0">
                <a:solidFill>
                  <a:srgbClr val="000000"/>
                </a:solidFill>
                <a:latin typeface="Consolas" panose="020B0609020204030204" pitchFamily="49" charset="0"/>
              </a:rPr>
              <a:t>*element2Ptr</a:t>
            </a:r>
            <a:r>
              <a:rPr lang="en-US" altLang="en-US" sz="2500" dirty="0" smtClean="0">
                <a:solidFill>
                  <a:srgbClr val="000000"/>
                </a:solidFill>
                <a:latin typeface="Cambria" panose="02040503050406030204" pitchFamily="18" charset="0"/>
              </a:rPr>
              <a:t>, it’s actually referencing </a:t>
            </a:r>
            <a:r>
              <a:rPr lang="en-US" altLang="en-US" sz="2500" dirty="0" smtClean="0">
                <a:solidFill>
                  <a:srgbClr val="000000"/>
                </a:solidFill>
                <a:latin typeface="Consolas" panose="020B0609020204030204" pitchFamily="49" charset="0"/>
              </a:rPr>
              <a:t>array[j + 1]</a:t>
            </a:r>
            <a:r>
              <a:rPr lang="en-US" altLang="en-US" sz="2500" dirty="0" smtClean="0">
                <a:solidFill>
                  <a:srgbClr val="000000"/>
                </a:solidFill>
                <a:latin typeface="Cambria" panose="02040503050406030204" pitchFamily="18" charset="0"/>
              </a:rPr>
              <a:t> in</a:t>
            </a:r>
            <a:r>
              <a:rPr lang="en-US" altLang="en-US" sz="2500" dirty="0" smtClean="0">
                <a:solidFill>
                  <a:srgbClr val="000000"/>
                </a:solidFill>
                <a:latin typeface="Consolas" panose="020B0609020204030204" pitchFamily="49" charset="0"/>
              </a:rPr>
              <a:t>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p>
        </p:txBody>
      </p:sp>
      <p:sp>
        <p:nvSpPr>
          <p:cNvPr id="860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887215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8397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Even though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is not allowed to say</a:t>
            </a:r>
          </a:p>
          <a:p>
            <a:pPr marL="392113" lvl="1" indent="0" eaLnBrk="1" hangingPunct="1">
              <a:lnSpc>
                <a:spcPct val="90000"/>
              </a:lnSpc>
              <a:buFont typeface="Verdana" panose="020B0604030504040204" pitchFamily="34" charset="0"/>
              <a:buNone/>
            </a:pPr>
            <a:r>
              <a:rPr lang="en-US" altLang="en-US" sz="2500" b="1" dirty="0" err="1" smtClean="0">
                <a:solidFill>
                  <a:srgbClr val="00B0F0"/>
                </a:solidFill>
                <a:latin typeface="Consolas" panose="020B0609020204030204" pitchFamily="49" charset="0"/>
              </a:rPr>
              <a:t>int</a:t>
            </a:r>
            <a:r>
              <a:rPr lang="en-US" altLang="en-US" sz="2500" dirty="0" smtClean="0">
                <a:solidFill>
                  <a:srgbClr val="00B0F0"/>
                </a:solidFill>
                <a:latin typeface="Consolas" panose="020B0609020204030204" pitchFamily="49" charset="0"/>
              </a:rPr>
              <a:t> </a:t>
            </a:r>
            <a:r>
              <a:rPr lang="en-US" altLang="en-US" sz="2500" dirty="0" smtClean="0">
                <a:solidFill>
                  <a:srgbClr val="000000"/>
                </a:solidFill>
                <a:latin typeface="Consolas" panose="020B0609020204030204" pitchFamily="49" charset="0"/>
              </a:rPr>
              <a:t>hold = array[j];</a:t>
            </a:r>
            <a:br>
              <a:rPr lang="en-US" altLang="en-US" sz="2500" dirty="0" smtClean="0">
                <a:solidFill>
                  <a:srgbClr val="000000"/>
                </a:solidFill>
                <a:latin typeface="Consolas" panose="020B0609020204030204" pitchFamily="49" charset="0"/>
              </a:rPr>
            </a:br>
            <a:r>
              <a:rPr lang="en-US" altLang="en-US" sz="2500" dirty="0" smtClean="0">
                <a:solidFill>
                  <a:srgbClr val="000000"/>
                </a:solidFill>
                <a:latin typeface="Consolas" panose="020B0609020204030204" pitchFamily="49" charset="0"/>
              </a:rPr>
              <a:t>array[j] = array[j + </a:t>
            </a:r>
            <a:r>
              <a:rPr lang="en-US" altLang="en-US" sz="2500" b="1" dirty="0" smtClean="0">
                <a:solidFill>
                  <a:srgbClr val="128AFF"/>
                </a:solidFill>
                <a:latin typeface="Consolas" panose="020B0609020204030204" pitchFamily="49" charset="0"/>
              </a:rPr>
              <a:t>1</a:t>
            </a:r>
            <a:r>
              <a:rPr lang="en-US" altLang="en-US" sz="2500" b="1" dirty="0" smtClean="0">
                <a:solidFill>
                  <a:srgbClr val="000000"/>
                </a:solidFill>
                <a:latin typeface="Consolas" panose="020B0609020204030204" pitchFamily="49" charset="0"/>
              </a:rPr>
              <a:t>];</a:t>
            </a:r>
            <a:br>
              <a:rPr lang="en-US" altLang="en-US" sz="2500" b="1" dirty="0" smtClean="0">
                <a:solidFill>
                  <a:srgbClr val="000000"/>
                </a:solidFill>
                <a:latin typeface="Consolas" panose="020B0609020204030204" pitchFamily="49" charset="0"/>
              </a:rPr>
            </a:br>
            <a:r>
              <a:rPr lang="en-US" altLang="en-US" sz="2500" b="1" dirty="0" smtClean="0">
                <a:solidFill>
                  <a:srgbClr val="000000"/>
                </a:solidFill>
                <a:latin typeface="Consolas" panose="020B0609020204030204" pitchFamily="49" charset="0"/>
              </a:rPr>
              <a:t>array[j + </a:t>
            </a:r>
            <a:r>
              <a:rPr lang="en-US" altLang="en-US" sz="2500" b="1" dirty="0" smtClean="0">
                <a:solidFill>
                  <a:srgbClr val="128AFF"/>
                </a:solidFill>
                <a:latin typeface="Consolas" panose="020B0609020204030204" pitchFamily="49" charset="0"/>
              </a:rPr>
              <a:t>1</a:t>
            </a:r>
            <a:r>
              <a:rPr lang="en-US" altLang="en-US" sz="2500" b="1" dirty="0" smtClean="0">
                <a:solidFill>
                  <a:srgbClr val="000000"/>
                </a:solidFill>
                <a:latin typeface="Consolas" panose="020B0609020204030204" pitchFamily="49" charset="0"/>
              </a:rPr>
              <a:t>] = hold;</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precisely the </a:t>
            </a:r>
            <a:r>
              <a:rPr lang="en-US" altLang="en-US" sz="2500" i="1" dirty="0" smtClean="0">
                <a:solidFill>
                  <a:srgbClr val="000000"/>
                </a:solidFill>
                <a:latin typeface="Cambria" panose="02040503050406030204" pitchFamily="18" charset="0"/>
              </a:rPr>
              <a:t>same</a:t>
            </a:r>
            <a:r>
              <a:rPr lang="en-US" altLang="en-US" sz="2500" dirty="0" smtClean="0">
                <a:solidFill>
                  <a:srgbClr val="000000"/>
                </a:solidFill>
                <a:latin typeface="Cambria" panose="02040503050406030204" pitchFamily="18" charset="0"/>
              </a:rPr>
              <a:t> effect is achieved by</a:t>
            </a:r>
            <a:endParaRPr lang="en-US" altLang="en-US" sz="2500" dirty="0">
              <a:solidFill>
                <a:srgbClr val="000000"/>
              </a:solidFill>
              <a:latin typeface="Cambria" panose="02040503050406030204" pitchFamily="18" charset="0"/>
            </a:endParaRPr>
          </a:p>
          <a:p>
            <a:pPr eaLnBrk="1" hangingPunct="1">
              <a:lnSpc>
                <a:spcPct val="90000"/>
              </a:lnSpc>
              <a:buFont typeface="Wingdings 3" panose="05040102010807070707" pitchFamily="18" charset="2"/>
              <a:buNone/>
            </a:pPr>
            <a:r>
              <a:rPr lang="en-US" altLang="en-US" sz="2500" b="1" dirty="0" smtClean="0">
                <a:solidFill>
                  <a:srgbClr val="000000"/>
                </a:solidFill>
                <a:latin typeface="Cambria" panose="02040503050406030204" pitchFamily="18" charset="0"/>
              </a:rPr>
              <a:t>	</a:t>
            </a:r>
            <a:r>
              <a:rPr lang="en-US" altLang="en-US" sz="2500" b="1" dirty="0" err="1" smtClean="0">
                <a:solidFill>
                  <a:srgbClr val="00B0F0"/>
                </a:solidFill>
                <a:latin typeface="Consolas" panose="020B0609020204030204" pitchFamily="49" charset="0"/>
              </a:rPr>
              <a:t>int</a:t>
            </a:r>
            <a:r>
              <a:rPr lang="en-US" altLang="en-US" sz="2500" dirty="0" smtClean="0">
                <a:solidFill>
                  <a:srgbClr val="00B0F0"/>
                </a:solidFill>
                <a:latin typeface="Consolas" panose="020B0609020204030204" pitchFamily="49" charset="0"/>
              </a:rPr>
              <a:t> </a:t>
            </a:r>
            <a:r>
              <a:rPr lang="en-US" altLang="en-US" sz="2500" dirty="0" smtClean="0">
                <a:solidFill>
                  <a:srgbClr val="000000"/>
                </a:solidFill>
                <a:latin typeface="Consolas" panose="020B0609020204030204" pitchFamily="49" charset="0"/>
              </a:rPr>
              <a:t>hold = *element1Ptr;</a:t>
            </a:r>
            <a:br>
              <a:rPr lang="en-US" altLang="en-US" sz="2500" dirty="0" smtClean="0">
                <a:solidFill>
                  <a:srgbClr val="000000"/>
                </a:solidFill>
                <a:latin typeface="Consolas" panose="020B0609020204030204" pitchFamily="49" charset="0"/>
              </a:rPr>
            </a:br>
            <a:r>
              <a:rPr lang="en-US" altLang="en-US" sz="2500" dirty="0" smtClean="0">
                <a:solidFill>
                  <a:srgbClr val="000000"/>
                </a:solidFill>
                <a:latin typeface="Consolas" panose="020B0609020204030204" pitchFamily="49" charset="0"/>
              </a:rPr>
              <a:t>*element1Ptr = *element2Ptr;</a:t>
            </a:r>
            <a:br>
              <a:rPr lang="en-US" altLang="en-US" sz="2500" dirty="0" smtClean="0">
                <a:solidFill>
                  <a:srgbClr val="000000"/>
                </a:solidFill>
                <a:latin typeface="Consolas" panose="020B0609020204030204" pitchFamily="49" charset="0"/>
              </a:rPr>
            </a:br>
            <a:r>
              <a:rPr lang="en-US" altLang="en-US" sz="2500" dirty="0" smtClean="0">
                <a:solidFill>
                  <a:srgbClr val="000000"/>
                </a:solidFill>
                <a:latin typeface="Consolas" panose="020B0609020204030204" pitchFamily="49" charset="0"/>
              </a:rPr>
              <a:t>*element2Ptr = hold;</a:t>
            </a:r>
            <a:endParaRPr lang="en-US" altLang="en-US" sz="2500" dirty="0" smtClean="0">
              <a:solidFill>
                <a:srgbClr val="000000"/>
              </a:solidFill>
              <a:latin typeface="Cambria" panose="02040503050406030204" pitchFamily="18" charset="0"/>
            </a:endParaRPr>
          </a:p>
        </p:txBody>
      </p:sp>
      <p:sp>
        <p:nvSpPr>
          <p:cNvPr id="860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15273313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7206522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397436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364725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2032181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8909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Several features of function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should be noted. </a:t>
            </a:r>
          </a:p>
          <a:p>
            <a:pPr>
              <a:lnSpc>
                <a:spcPct val="90000"/>
              </a:lnSpc>
            </a:pPr>
            <a:r>
              <a:rPr lang="en-US" altLang="en-US" sz="2500" dirty="0" smtClean="0">
                <a:solidFill>
                  <a:srgbClr val="000000"/>
                </a:solidFill>
                <a:latin typeface="Cambria" panose="02040503050406030204" pitchFamily="18" charset="0"/>
              </a:rPr>
              <a:t>The function header declares </a:t>
            </a:r>
            <a:r>
              <a:rPr lang="en-US" altLang="en-US" sz="2500" dirty="0" smtClean="0">
                <a:solidFill>
                  <a:srgbClr val="000000"/>
                </a:solidFill>
                <a:latin typeface="Consolas" panose="020B0609020204030204" pitchFamily="49" charset="0"/>
              </a:rPr>
              <a:t>array</a:t>
            </a:r>
            <a:r>
              <a:rPr lang="en-US" altLang="en-US" sz="2500" dirty="0" smtClean="0">
                <a:solidFill>
                  <a:srgbClr val="000000"/>
                </a:solidFill>
                <a:latin typeface="Cambria" panose="02040503050406030204" pitchFamily="18" charset="0"/>
              </a:rPr>
              <a:t> as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array</a:t>
            </a:r>
            <a:r>
              <a:rPr lang="en-US" altLang="en-US" sz="2500" dirty="0" smtClean="0">
                <a:solidFill>
                  <a:srgbClr val="000000"/>
                </a:solidFill>
                <a:latin typeface="Cambria" panose="02040503050406030204" pitchFamily="18" charset="0"/>
              </a:rPr>
              <a:t> rather than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array[]</a:t>
            </a:r>
            <a:r>
              <a:rPr lang="en-US" altLang="en-US" sz="2500" dirty="0" smtClean="0">
                <a:solidFill>
                  <a:srgbClr val="000000"/>
                </a:solidFill>
                <a:latin typeface="Cambria" panose="02040503050406030204" pitchFamily="18" charset="0"/>
              </a:rPr>
              <a:t> to indicate that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receives a </a:t>
            </a:r>
            <a:r>
              <a:rPr lang="en-US" altLang="en-US" sz="2500" dirty="0">
                <a:solidFill>
                  <a:srgbClr val="000000"/>
                </a:solidFill>
                <a:latin typeface="Cambria" panose="02040503050406030204" pitchFamily="18" charset="0"/>
              </a:rPr>
              <a:t>one-dimensional array </a:t>
            </a:r>
            <a:r>
              <a:rPr lang="en-US" altLang="en-US" sz="2500" dirty="0" smtClean="0">
                <a:solidFill>
                  <a:srgbClr val="000000"/>
                </a:solidFill>
                <a:latin typeface="Cambria" panose="02040503050406030204" pitchFamily="18" charset="0"/>
              </a:rPr>
              <a:t>as an argument (again, these notations are interchangeable). </a:t>
            </a:r>
          </a:p>
          <a:p>
            <a:pPr eaLnBrk="1" hangingPunct="1">
              <a:lnSpc>
                <a:spcPct val="90000"/>
              </a:lnSpc>
            </a:pPr>
            <a:r>
              <a:rPr lang="en-US" altLang="en-US" sz="2500" dirty="0" smtClean="0">
                <a:solidFill>
                  <a:srgbClr val="000000"/>
                </a:solidFill>
                <a:latin typeface="Cambria" panose="02040503050406030204" pitchFamily="18" charset="0"/>
              </a:rPr>
              <a:t>Parameter </a:t>
            </a:r>
            <a:r>
              <a:rPr lang="en-US" altLang="en-US" sz="2500" dirty="0" smtClean="0">
                <a:solidFill>
                  <a:srgbClr val="000000"/>
                </a:solidFill>
                <a:latin typeface="Consolas" panose="020B0609020204030204" pitchFamily="49" charset="0"/>
              </a:rPr>
              <a:t>size</a:t>
            </a:r>
            <a:r>
              <a:rPr lang="en-US" altLang="en-US" sz="2500" dirty="0" smtClean="0">
                <a:solidFill>
                  <a:srgbClr val="000000"/>
                </a:solidFill>
                <a:latin typeface="Cambria" panose="02040503050406030204" pitchFamily="18" charset="0"/>
              </a:rPr>
              <a:t> is declared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to enforce the principle of least privilege. </a:t>
            </a:r>
          </a:p>
          <a:p>
            <a:pPr eaLnBrk="1" hangingPunct="1">
              <a:lnSpc>
                <a:spcPct val="90000"/>
              </a:lnSpc>
            </a:pPr>
            <a:r>
              <a:rPr lang="en-US" altLang="en-US" sz="2500" dirty="0" smtClean="0">
                <a:solidFill>
                  <a:srgbClr val="000000"/>
                </a:solidFill>
                <a:latin typeface="Cambria" panose="02040503050406030204" pitchFamily="18" charset="0"/>
              </a:rPr>
              <a:t>Although parameter </a:t>
            </a:r>
            <a:r>
              <a:rPr lang="en-US" altLang="en-US" sz="2500" dirty="0" smtClean="0">
                <a:solidFill>
                  <a:srgbClr val="000000"/>
                </a:solidFill>
                <a:latin typeface="Consolas" panose="020B0609020204030204" pitchFamily="49" charset="0"/>
              </a:rPr>
              <a:t>size</a:t>
            </a:r>
            <a:r>
              <a:rPr lang="en-US" altLang="en-US" sz="2500" dirty="0" smtClean="0">
                <a:solidFill>
                  <a:srgbClr val="000000"/>
                </a:solidFill>
                <a:latin typeface="Cambria" panose="02040503050406030204" pitchFamily="18" charset="0"/>
              </a:rPr>
              <a:t> receives a copy of a value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and modifying the copy cannot change the value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does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need to alter </a:t>
            </a:r>
            <a:r>
              <a:rPr lang="en-US" altLang="en-US" sz="2500" dirty="0" smtClean="0">
                <a:solidFill>
                  <a:srgbClr val="000000"/>
                </a:solidFill>
                <a:latin typeface="Consolas" panose="020B0609020204030204" pitchFamily="49" charset="0"/>
              </a:rPr>
              <a:t>size</a:t>
            </a:r>
            <a:r>
              <a:rPr lang="en-US" altLang="en-US" sz="2500" dirty="0" smtClean="0">
                <a:solidFill>
                  <a:srgbClr val="000000"/>
                </a:solidFill>
                <a:latin typeface="Cambria" panose="02040503050406030204" pitchFamily="18" charset="0"/>
              </a:rPr>
              <a:t> to accomplish its task. </a:t>
            </a:r>
          </a:p>
        </p:txBody>
      </p:sp>
      <p:sp>
        <p:nvSpPr>
          <p:cNvPr id="911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6851714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011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size of the array remains fixed during the execution of 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Therefore, </a:t>
            </a:r>
            <a:r>
              <a:rPr lang="en-US" altLang="en-US" dirty="0" smtClean="0">
                <a:solidFill>
                  <a:srgbClr val="000000"/>
                </a:solidFill>
                <a:latin typeface="Consolas" panose="020B0609020204030204" pitchFamily="49" charset="0"/>
              </a:rPr>
              <a:t>size</a:t>
            </a:r>
            <a:r>
              <a:rPr lang="en-US" altLang="en-US" dirty="0" smtClean="0">
                <a:solidFill>
                  <a:srgbClr val="000000"/>
                </a:solidFill>
                <a:latin typeface="Cambria" panose="02040503050406030204" pitchFamily="18" charset="0"/>
              </a:rPr>
              <a:t> is declared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to ensure that it’s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modified. </a:t>
            </a:r>
          </a:p>
          <a:p>
            <a:pPr eaLnBrk="1" hangingPunct="1"/>
            <a:r>
              <a:rPr lang="en-US" altLang="en-US" dirty="0" smtClean="0">
                <a:solidFill>
                  <a:srgbClr val="000000"/>
                </a:solidFill>
                <a:latin typeface="Cambria" panose="02040503050406030204" pitchFamily="18" charset="0"/>
              </a:rPr>
              <a:t>The prototype for function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is included in the body of 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because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is the only function that calls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a:t>
            </a:r>
          </a:p>
        </p:txBody>
      </p:sp>
      <p:sp>
        <p:nvSpPr>
          <p:cNvPr id="921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5412990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1139"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Placing the prototype in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restricts proper calls of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to those made from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Other functions that attempt to call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do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have access to a proper function prototype, so the compiler generates one automatically. </a:t>
            </a:r>
          </a:p>
          <a:p>
            <a:pPr eaLnBrk="1" hangingPunct="1"/>
            <a:r>
              <a:rPr lang="en-US" altLang="en-US" dirty="0" smtClean="0">
                <a:solidFill>
                  <a:srgbClr val="000000"/>
                </a:solidFill>
                <a:latin typeface="Cambria" panose="02040503050406030204" pitchFamily="18" charset="0"/>
              </a:rPr>
              <a:t>This normally results in a prototype that does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match the function header (and generates a compilation warning or error) because the compiler assumes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for the return type and the parameter types. </a:t>
            </a:r>
          </a:p>
        </p:txBody>
      </p:sp>
      <p:sp>
        <p:nvSpPr>
          <p:cNvPr id="931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77765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16387"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r>
              <a:rPr lang="en-US" sz="2500" b="1" i="1" dirty="0" smtClean="0">
                <a:solidFill>
                  <a:srgbClr val="000000"/>
                </a:solidFill>
                <a:latin typeface="Cambria" panose="02040503050406030204" pitchFamily="18" charset="0"/>
              </a:rPr>
              <a:t>Declaring Pointers</a:t>
            </a:r>
          </a:p>
          <a:p>
            <a:pPr eaLnBrk="1" hangingPunct="1">
              <a:lnSpc>
                <a:spcPct val="80000"/>
              </a:lnSpc>
              <a:defRPr/>
            </a:pPr>
            <a:r>
              <a:rPr lang="en-US" sz="2500" dirty="0" smtClean="0">
                <a:solidFill>
                  <a:srgbClr val="000000"/>
                </a:solidFill>
                <a:latin typeface="Cambria" panose="02040503050406030204" pitchFamily="18" charset="0"/>
              </a:rPr>
              <a:t>Pointers, like all variables, must be defined before they can be used. </a:t>
            </a:r>
          </a:p>
          <a:p>
            <a:pPr eaLnBrk="1" hangingPunct="1">
              <a:lnSpc>
                <a:spcPct val="80000"/>
              </a:lnSpc>
              <a:defRPr/>
            </a:pPr>
            <a:r>
              <a:rPr lang="en-US" sz="2500" dirty="0" smtClean="0">
                <a:solidFill>
                  <a:srgbClr val="000000"/>
                </a:solidFill>
                <a:latin typeface="Cambria" panose="02040503050406030204" pitchFamily="18" charset="0"/>
              </a:rPr>
              <a:t>The definition</a:t>
            </a:r>
          </a:p>
          <a:p>
            <a:pPr lvl="2" eaLnBrk="1" hangingPunct="1">
              <a:lnSpc>
                <a:spcPct val="80000"/>
              </a:lnSpc>
              <a:defRPr/>
            </a:pPr>
            <a:r>
              <a:rPr lang="en-US" sz="1900" b="1" dirty="0" err="1" smtClean="0">
                <a:solidFill>
                  <a:srgbClr val="0000FF"/>
                </a:solidFill>
                <a:latin typeface="Consolas" panose="020B0609020204030204" pitchFamily="49" charset="0"/>
              </a:rPr>
              <a:t>int</a:t>
            </a:r>
            <a:r>
              <a:rPr lang="en-US" sz="1900" b="1" dirty="0" smtClean="0">
                <a:solidFill>
                  <a:srgbClr val="000000"/>
                </a:solidFill>
                <a:latin typeface="Consolas" panose="020B0609020204030204" pitchFamily="49" charset="0"/>
              </a:rPr>
              <a:t> *</a:t>
            </a:r>
            <a:r>
              <a:rPr lang="en-US" sz="1900" b="1" dirty="0" err="1" smtClean="0">
                <a:solidFill>
                  <a:srgbClr val="000000"/>
                </a:solidFill>
                <a:latin typeface="Consolas" panose="020B0609020204030204" pitchFamily="49" charset="0"/>
              </a:rPr>
              <a:t>countPtr</a:t>
            </a:r>
            <a:r>
              <a:rPr lang="en-US" sz="1900" b="1" dirty="0" smtClean="0">
                <a:solidFill>
                  <a:srgbClr val="000000"/>
                </a:solidFill>
                <a:latin typeface="Consolas" panose="020B0609020204030204" pitchFamily="49" charset="0"/>
              </a:rPr>
              <a:t>, count; </a:t>
            </a:r>
          </a:p>
          <a:p>
            <a:pPr eaLnBrk="1" hangingPunct="1">
              <a:lnSpc>
                <a:spcPct val="80000"/>
              </a:lnSpc>
              <a:buFont typeface="Wingdings 3" panose="05040102010807070707" pitchFamily="18" charset="2"/>
              <a:buNone/>
              <a:defRPr/>
            </a:pPr>
            <a:r>
              <a:rPr lang="en-US" sz="2500" dirty="0" smtClean="0">
                <a:solidFill>
                  <a:srgbClr val="000000"/>
                </a:solidFill>
                <a:latin typeface="Cambria" panose="02040503050406030204" pitchFamily="18" charset="0"/>
              </a:rPr>
              <a:t>	specifies that variable </a:t>
            </a:r>
            <a:r>
              <a:rPr lang="en-US" sz="2500" dirty="0" err="1" smtClean="0">
                <a:solidFill>
                  <a:srgbClr val="000000"/>
                </a:solidFill>
                <a:latin typeface="Consolas" panose="020B0609020204030204" pitchFamily="49" charset="0"/>
              </a:rPr>
              <a:t>countPtr</a:t>
            </a:r>
            <a:r>
              <a:rPr lang="en-US" sz="2500" dirty="0" smtClean="0">
                <a:solidFill>
                  <a:srgbClr val="000000"/>
                </a:solidFill>
                <a:latin typeface="Cambria" panose="02040503050406030204" pitchFamily="18" charset="0"/>
              </a:rPr>
              <a:t> is of type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(i.e., a pointer to an integer) and is read (right to left), “</a:t>
            </a:r>
            <a:r>
              <a:rPr lang="en-US" sz="2500" dirty="0" err="1" smtClean="0">
                <a:solidFill>
                  <a:srgbClr val="000000"/>
                </a:solidFill>
                <a:latin typeface="Consolas" panose="020B0609020204030204" pitchFamily="49" charset="0"/>
              </a:rPr>
              <a:t>countPtr</a:t>
            </a:r>
            <a:r>
              <a:rPr lang="en-US" sz="2500" dirty="0" smtClean="0">
                <a:solidFill>
                  <a:srgbClr val="000000"/>
                </a:solidFill>
                <a:latin typeface="Cambria" panose="02040503050406030204" pitchFamily="18" charset="0"/>
              </a:rPr>
              <a:t> is a pointer to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or “</a:t>
            </a:r>
            <a:r>
              <a:rPr lang="en-US" sz="2500" dirty="0" err="1" smtClean="0">
                <a:solidFill>
                  <a:srgbClr val="000000"/>
                </a:solidFill>
                <a:latin typeface="Consolas" panose="020B0609020204030204" pitchFamily="49" charset="0"/>
              </a:rPr>
              <a:t>countPtr</a:t>
            </a:r>
            <a:r>
              <a:rPr lang="en-US" sz="2500" dirty="0" smtClean="0">
                <a:solidFill>
                  <a:srgbClr val="000000"/>
                </a:solidFill>
                <a:latin typeface="Cambria" panose="02040503050406030204" pitchFamily="18" charset="0"/>
              </a:rPr>
              <a:t> points to an object of type </a:t>
            </a:r>
            <a:r>
              <a:rPr lang="en-US" sz="2500" dirty="0"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p>
          <a:p>
            <a:pPr eaLnBrk="1" hangingPunct="1">
              <a:lnSpc>
                <a:spcPct val="80000"/>
              </a:lnSpc>
              <a:defRPr/>
            </a:pPr>
            <a:r>
              <a:rPr lang="en-US" sz="2500" dirty="0" smtClean="0">
                <a:solidFill>
                  <a:srgbClr val="000000"/>
                </a:solidFill>
                <a:latin typeface="Cambria" panose="02040503050406030204" pitchFamily="18" charset="0"/>
              </a:rPr>
              <a:t>Also, the variable </a:t>
            </a:r>
            <a:r>
              <a:rPr lang="en-US" sz="2500" dirty="0" smtClean="0">
                <a:solidFill>
                  <a:srgbClr val="000000"/>
                </a:solidFill>
                <a:latin typeface="Consolas" panose="020B0609020204030204" pitchFamily="49" charset="0"/>
              </a:rPr>
              <a:t>count</a:t>
            </a:r>
            <a:r>
              <a:rPr lang="en-US" sz="2500" dirty="0" smtClean="0">
                <a:solidFill>
                  <a:srgbClr val="000000"/>
                </a:solidFill>
                <a:latin typeface="Cambria" panose="02040503050406030204" pitchFamily="18" charset="0"/>
              </a:rPr>
              <a:t> is defined to be an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r>
              <a:rPr lang="en-US" sz="2500" i="1" dirty="0" smtClean="0">
                <a:solidFill>
                  <a:srgbClr val="000000"/>
                </a:solidFill>
                <a:latin typeface="Cambria" panose="02040503050406030204" pitchFamily="18" charset="0"/>
              </a:rPr>
              <a:t>not</a:t>
            </a:r>
            <a:r>
              <a:rPr lang="en-US" sz="2500" dirty="0" smtClean="0">
                <a:solidFill>
                  <a:srgbClr val="000000"/>
                </a:solidFill>
                <a:latin typeface="Cambria" panose="02040503050406030204" pitchFamily="18" charset="0"/>
              </a:rPr>
              <a:t> a pointer to an </a:t>
            </a:r>
            <a:r>
              <a:rPr lang="en-US" sz="2500" dirty="0"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p>
        </p:txBody>
      </p:sp>
      <p:sp>
        <p:nvSpPr>
          <p:cNvPr id="16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5439081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5402615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3187" name="Text Placeholder 2"/>
          <p:cNvSpPr>
            <a:spLocks noGrp="1"/>
          </p:cNvSpPr>
          <p:nvPr>
            <p:ph type="body" idx="1"/>
          </p:nvPr>
        </p:nvSpPr>
        <p:spPr/>
        <p:txBody>
          <a:bodyPr>
            <a:normAutofit lnSpcReduction="10000"/>
          </a:bodyPr>
          <a:lstStyle/>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err="1" smtClean="0">
                <a:solidFill>
                  <a:srgbClr val="000000"/>
                </a:solidFill>
                <a:latin typeface="Consolas" panose="020B0609020204030204" pitchFamily="49" charset="0"/>
              </a:rPr>
              <a:t>bubbleSort</a:t>
            </a:r>
            <a:r>
              <a:rPr lang="en-US" altLang="en-US" sz="2300" dirty="0" smtClean="0">
                <a:solidFill>
                  <a:srgbClr val="000000"/>
                </a:solidFill>
                <a:latin typeface="Cambria" panose="02040503050406030204" pitchFamily="18" charset="0"/>
              </a:rPr>
              <a:t> receives the size of the array as a parameter </a:t>
            </a:r>
            <a:endParaRPr lang="en-US" altLang="en-US" sz="2300" dirty="0">
              <a:solidFill>
                <a:srgbClr val="000000"/>
              </a:solidFill>
              <a:latin typeface="Cambria" panose="02040503050406030204" pitchFamily="18" charset="0"/>
            </a:endParaRPr>
          </a:p>
          <a:p>
            <a:pPr eaLnBrk="1" hangingPunct="1">
              <a:lnSpc>
                <a:spcPct val="90000"/>
              </a:lnSpc>
            </a:pPr>
            <a:r>
              <a:rPr lang="en-US" altLang="en-US" sz="2300" dirty="0" smtClean="0">
                <a:solidFill>
                  <a:srgbClr val="000000"/>
                </a:solidFill>
                <a:latin typeface="Cambria" panose="02040503050406030204" pitchFamily="18" charset="0"/>
              </a:rPr>
              <a:t>The function must know the size of the array to sort the array. </a:t>
            </a:r>
          </a:p>
          <a:p>
            <a:pPr eaLnBrk="1" hangingPunct="1">
              <a:lnSpc>
                <a:spcPct val="90000"/>
              </a:lnSpc>
            </a:pPr>
            <a:r>
              <a:rPr lang="en-US" altLang="en-US" sz="2300" dirty="0" smtClean="0">
                <a:solidFill>
                  <a:srgbClr val="000000"/>
                </a:solidFill>
                <a:latin typeface="Cambria" panose="02040503050406030204" pitchFamily="18" charset="0"/>
              </a:rPr>
              <a:t>When an array is passed to a function, the memory address of the first element of the array is received by the function. </a:t>
            </a:r>
          </a:p>
          <a:p>
            <a:pPr eaLnBrk="1" hangingPunct="1">
              <a:lnSpc>
                <a:spcPct val="90000"/>
              </a:lnSpc>
            </a:pPr>
            <a:r>
              <a:rPr lang="en-US" altLang="en-US" sz="2300" dirty="0" smtClean="0">
                <a:solidFill>
                  <a:srgbClr val="000000"/>
                </a:solidFill>
                <a:latin typeface="Cambria" panose="02040503050406030204" pitchFamily="18" charset="0"/>
              </a:rPr>
              <a:t>The address, of course, does </a:t>
            </a:r>
            <a:r>
              <a:rPr lang="en-US" altLang="en-US" sz="2300" i="1" dirty="0" smtClean="0">
                <a:solidFill>
                  <a:srgbClr val="000000"/>
                </a:solidFill>
                <a:latin typeface="Cambria" panose="02040503050406030204" pitchFamily="18" charset="0"/>
              </a:rPr>
              <a:t>not</a:t>
            </a:r>
            <a:r>
              <a:rPr lang="en-US" altLang="en-US" sz="2300" dirty="0" smtClean="0">
                <a:solidFill>
                  <a:srgbClr val="000000"/>
                </a:solidFill>
                <a:latin typeface="Cambria" panose="02040503050406030204" pitchFamily="18" charset="0"/>
              </a:rPr>
              <a:t> convey the number of elements in the array. </a:t>
            </a:r>
          </a:p>
          <a:p>
            <a:pPr eaLnBrk="1" hangingPunct="1">
              <a:lnSpc>
                <a:spcPct val="90000"/>
              </a:lnSpc>
            </a:pPr>
            <a:r>
              <a:rPr lang="en-US" altLang="en-US" sz="2300" dirty="0" smtClean="0">
                <a:solidFill>
                  <a:srgbClr val="000000"/>
                </a:solidFill>
                <a:latin typeface="Cambria" panose="02040503050406030204" pitchFamily="18" charset="0"/>
              </a:rPr>
              <a:t>Therefore, you must pass the array size to the function. </a:t>
            </a:r>
          </a:p>
          <a:p>
            <a:pPr eaLnBrk="1" hangingPunct="1">
              <a:lnSpc>
                <a:spcPct val="90000"/>
              </a:lnSpc>
            </a:pPr>
            <a:r>
              <a:rPr lang="en-US" altLang="en-US" sz="2300" dirty="0" smtClean="0">
                <a:solidFill>
                  <a:srgbClr val="000000"/>
                </a:solidFill>
                <a:latin typeface="Cambria" panose="02040503050406030204" pitchFamily="18" charset="0"/>
              </a:rPr>
              <a:t>Another common practice is to pass a pointer to the beginning of the array and a pointer to the location just beyond the end of the array—as you’ll learn in Section 7.8, the difference of the two pointers is the length of the array and the resulting code is simpler</a:t>
            </a:r>
            <a:endParaRPr lang="en-US" altLang="en-US" sz="2300" i="1" dirty="0" smtClean="0">
              <a:solidFill>
                <a:srgbClr val="000000"/>
              </a:solidFill>
              <a:latin typeface="Cambria" panose="02040503050406030204" pitchFamily="18" charset="0"/>
            </a:endParaRPr>
          </a:p>
        </p:txBody>
      </p:sp>
      <p:sp>
        <p:nvSpPr>
          <p:cNvPr id="952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2387447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421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In the program, the size of the array is explicitly passed to 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There are two main benefits to this </a:t>
            </a:r>
            <a:r>
              <a:rPr lang="en-US" altLang="en-US" i="1" dirty="0" smtClean="0">
                <a:solidFill>
                  <a:srgbClr val="000000"/>
                </a:solidFill>
                <a:latin typeface="Cambria" panose="02040503050406030204" pitchFamily="18" charset="0"/>
              </a:rPr>
              <a:t>approach—software reusability </a:t>
            </a:r>
            <a:r>
              <a:rPr lang="en-US" altLang="en-US" dirty="0" smtClean="0">
                <a:solidFill>
                  <a:srgbClr val="000000"/>
                </a:solidFill>
                <a:latin typeface="Cambria" panose="02040503050406030204" pitchFamily="18" charset="0"/>
              </a:rPr>
              <a:t>and</a:t>
            </a:r>
            <a:r>
              <a:rPr lang="en-US" altLang="en-US" i="1" dirty="0" smtClean="0">
                <a:solidFill>
                  <a:srgbClr val="000000"/>
                </a:solidFill>
                <a:latin typeface="Cambria" panose="02040503050406030204" pitchFamily="18" charset="0"/>
              </a:rPr>
              <a:t> proper software engineering</a:t>
            </a:r>
            <a:r>
              <a:rPr lang="en-US" altLang="en-US" dirty="0" smtClean="0">
                <a:solidFill>
                  <a:srgbClr val="000000"/>
                </a:solidFill>
                <a:latin typeface="Cambria" panose="02040503050406030204" pitchFamily="18" charset="0"/>
              </a:rPr>
              <a:t>. </a:t>
            </a:r>
          </a:p>
          <a:p>
            <a:r>
              <a:rPr lang="en-US" altLang="en-US" dirty="0" smtClean="0">
                <a:solidFill>
                  <a:srgbClr val="000000"/>
                </a:solidFill>
                <a:latin typeface="Cambria" panose="02040503050406030204" pitchFamily="18" charset="0"/>
              </a:rPr>
              <a:t>By defining the function to receive the array size as an argument, we enable the function to be used by any program that sorts </a:t>
            </a:r>
            <a:r>
              <a:rPr lang="en-US" altLang="en-US" dirty="0">
                <a:solidFill>
                  <a:srgbClr val="000000"/>
                </a:solidFill>
                <a:latin typeface="Cambria" panose="02040503050406030204" pitchFamily="18" charset="0"/>
              </a:rPr>
              <a:t>one-dimensional </a:t>
            </a:r>
            <a:r>
              <a:rPr lang="en-US" altLang="en-US" dirty="0" smtClean="0">
                <a:solidFill>
                  <a:srgbClr val="000000"/>
                </a:solidFill>
                <a:latin typeface="Cambria" panose="02040503050406030204" pitchFamily="18" charset="0"/>
              </a:rPr>
              <a:t>integer arrays of any size. </a:t>
            </a:r>
          </a:p>
        </p:txBody>
      </p:sp>
      <p:sp>
        <p:nvSpPr>
          <p:cNvPr id="962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5025472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4152626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6259"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We could have stored the array’s size in a global variable that’s accessible to the entire program. </a:t>
            </a:r>
          </a:p>
          <a:p>
            <a:pPr eaLnBrk="1" hangingPunct="1"/>
            <a:r>
              <a:rPr lang="en-US" altLang="en-US" dirty="0" smtClean="0">
                <a:solidFill>
                  <a:srgbClr val="000000"/>
                </a:solidFill>
                <a:latin typeface="Cambria" panose="02040503050406030204" pitchFamily="18" charset="0"/>
              </a:rPr>
              <a:t>This would be more efficient, because a copy of the size is not made to pass to the function. </a:t>
            </a:r>
          </a:p>
          <a:p>
            <a:pPr eaLnBrk="1" hangingPunct="1"/>
            <a:r>
              <a:rPr lang="en-US" altLang="en-US" dirty="0" smtClean="0">
                <a:solidFill>
                  <a:srgbClr val="000000"/>
                </a:solidFill>
                <a:latin typeface="Cambria" panose="02040503050406030204" pitchFamily="18" charset="0"/>
              </a:rPr>
              <a:t>However, other programs that require an integer array-sorting capability may not have the same global variable, so the function cannot be used in those programs. </a:t>
            </a:r>
          </a:p>
        </p:txBody>
      </p:sp>
      <p:sp>
        <p:nvSpPr>
          <p:cNvPr id="983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9857516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6978572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8307" name="Text Placeholder 2"/>
          <p:cNvSpPr>
            <a:spLocks noGrp="1"/>
          </p:cNvSpPr>
          <p:nvPr>
            <p:ph type="body" idx="1"/>
          </p:nvPr>
        </p:nvSpPr>
        <p:spPr/>
        <p:txBody>
          <a:bodyPr>
            <a:normAutofit/>
          </a:bodyPr>
          <a:lstStyle/>
          <a:p>
            <a:pPr eaLnBrk="1" hangingPunct="1"/>
            <a:r>
              <a:rPr lang="en-US" altLang="en-US" dirty="0" smtClean="0">
                <a:solidFill>
                  <a:srgbClr val="000000"/>
                </a:solidFill>
                <a:latin typeface="Cambria" panose="02040503050406030204" pitchFamily="18" charset="0"/>
              </a:rPr>
              <a:t>The size of the array could have been programmed directly into the function. </a:t>
            </a:r>
          </a:p>
          <a:p>
            <a:pPr eaLnBrk="1" hangingPunct="1"/>
            <a:r>
              <a:rPr lang="en-US" altLang="en-US" dirty="0" smtClean="0">
                <a:solidFill>
                  <a:srgbClr val="000000"/>
                </a:solidFill>
                <a:latin typeface="Cambria" panose="02040503050406030204" pitchFamily="18" charset="0"/>
              </a:rPr>
              <a:t>This restricts the use of the function to an array of a specific size and significantly reduces its reusability. </a:t>
            </a:r>
          </a:p>
          <a:p>
            <a:r>
              <a:rPr lang="en-US" altLang="en-US" dirty="0" smtClean="0">
                <a:solidFill>
                  <a:srgbClr val="000000"/>
                </a:solidFill>
                <a:latin typeface="Cambria" panose="02040503050406030204" pitchFamily="18" charset="0"/>
              </a:rPr>
              <a:t>Only programs processing </a:t>
            </a:r>
            <a:r>
              <a:rPr lang="en-US" altLang="en-US" dirty="0">
                <a:solidFill>
                  <a:srgbClr val="000000"/>
                </a:solidFill>
                <a:latin typeface="Cambria" panose="02040503050406030204" pitchFamily="18" charset="0"/>
              </a:rPr>
              <a:t>one-dimensional </a:t>
            </a:r>
            <a:r>
              <a:rPr lang="en-US" altLang="en-US" dirty="0" smtClean="0">
                <a:solidFill>
                  <a:srgbClr val="000000"/>
                </a:solidFill>
                <a:latin typeface="Cambria" panose="02040503050406030204" pitchFamily="18" charset="0"/>
              </a:rPr>
              <a:t>integer arrays of the specific size coded into the function can use the function.</a:t>
            </a:r>
          </a:p>
        </p:txBody>
      </p:sp>
      <p:sp>
        <p:nvSpPr>
          <p:cNvPr id="1003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8062357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a:t>
            </a:r>
          </a:p>
        </p:txBody>
      </p:sp>
      <p:sp>
        <p:nvSpPr>
          <p:cNvPr id="9933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C provides the special unary operator </a:t>
            </a:r>
            <a:r>
              <a:rPr lang="en-US" altLang="en-US" dirty="0" err="1" smtClean="0">
                <a:solidFill>
                  <a:srgbClr val="0000FF"/>
                </a:solidFill>
                <a:latin typeface="Consolas" panose="020B0609020204030204" pitchFamily="49" charset="0"/>
              </a:rPr>
              <a:t>sizeof</a:t>
            </a:r>
            <a:r>
              <a:rPr lang="en-US" altLang="en-US" dirty="0" smtClean="0">
                <a:solidFill>
                  <a:srgbClr val="000000"/>
                </a:solidFill>
                <a:latin typeface="Cambria" panose="02040503050406030204" pitchFamily="18" charset="0"/>
              </a:rPr>
              <a:t> to determine the size in bytes of an array (or any other data type) . </a:t>
            </a:r>
          </a:p>
          <a:p>
            <a:pPr eaLnBrk="1" hangingPunct="1"/>
            <a:r>
              <a:rPr lang="en-US" altLang="en-US" dirty="0" smtClean="0">
                <a:solidFill>
                  <a:srgbClr val="000000"/>
                </a:solidFill>
                <a:latin typeface="Cambria" panose="02040503050406030204" pitchFamily="18" charset="0"/>
              </a:rPr>
              <a:t>When applied to the name of an array as in Fig. 7.16, the </a:t>
            </a:r>
            <a:r>
              <a:rPr lang="en-US" altLang="en-US" dirty="0" err="1" smtClean="0">
                <a:solidFill>
                  <a:srgbClr val="000000"/>
                </a:solidFill>
                <a:latin typeface="Consolas" panose="020B0609020204030204" pitchFamily="49" charset="0"/>
              </a:rPr>
              <a:t>sizeof</a:t>
            </a:r>
            <a:r>
              <a:rPr lang="en-US" altLang="en-US" dirty="0" smtClean="0">
                <a:solidFill>
                  <a:srgbClr val="000000"/>
                </a:solidFill>
                <a:latin typeface="Cambria" panose="02040503050406030204" pitchFamily="18" charset="0"/>
              </a:rPr>
              <a:t> operator returns the total number of bytes in the array as type </a:t>
            </a:r>
            <a:r>
              <a:rPr lang="en-US" altLang="en-US" dirty="0" err="1" smtClean="0">
                <a:solidFill>
                  <a:srgbClr val="000000"/>
                </a:solidFill>
                <a:latin typeface="Consolas" panose="020B0609020204030204" pitchFamily="49" charset="0"/>
              </a:rPr>
              <a:t>size_t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Variables of type </a:t>
            </a:r>
            <a:r>
              <a:rPr lang="en-US" altLang="en-US" dirty="0" smtClean="0">
                <a:solidFill>
                  <a:srgbClr val="000000"/>
                </a:solidFill>
                <a:latin typeface="Consolas" panose="020B0609020204030204" pitchFamily="49" charset="0"/>
              </a:rPr>
              <a:t>float</a:t>
            </a:r>
            <a:r>
              <a:rPr lang="en-US" altLang="en-US" dirty="0" smtClean="0">
                <a:solidFill>
                  <a:srgbClr val="000000"/>
                </a:solidFill>
                <a:latin typeface="Cambria" panose="02040503050406030204" pitchFamily="18" charset="0"/>
              </a:rPr>
              <a:t> on this computer are stored in 4 bytes of memory, and </a:t>
            </a:r>
            <a:r>
              <a:rPr lang="en-US" altLang="en-US" dirty="0" smtClean="0">
                <a:solidFill>
                  <a:srgbClr val="000000"/>
                </a:solidFill>
                <a:latin typeface="Consolas" panose="020B0609020204030204" pitchFamily="49" charset="0"/>
              </a:rPr>
              <a:t>array</a:t>
            </a:r>
            <a:r>
              <a:rPr lang="en-US" altLang="en-US" dirty="0" smtClean="0">
                <a:solidFill>
                  <a:srgbClr val="000000"/>
                </a:solidFill>
                <a:latin typeface="Cambria" panose="02040503050406030204" pitchFamily="18" charset="0"/>
              </a:rPr>
              <a:t> is defined to have 20 elements. </a:t>
            </a:r>
          </a:p>
          <a:p>
            <a:pPr eaLnBrk="1" hangingPunct="1"/>
            <a:r>
              <a:rPr lang="en-US" altLang="en-US" dirty="0" smtClean="0">
                <a:solidFill>
                  <a:srgbClr val="000000"/>
                </a:solidFill>
                <a:latin typeface="Cambria" panose="02040503050406030204" pitchFamily="18" charset="0"/>
              </a:rPr>
              <a:t>Therefore, there are a total of 80 bytes in </a:t>
            </a:r>
            <a:r>
              <a:rPr lang="en-US" altLang="en-US" dirty="0" smtClean="0">
                <a:solidFill>
                  <a:srgbClr val="000000"/>
                </a:solidFill>
                <a:latin typeface="Consolas" panose="020B0609020204030204" pitchFamily="49" charset="0"/>
              </a:rPr>
              <a:t>array</a:t>
            </a:r>
            <a:r>
              <a:rPr lang="en-US" altLang="en-US" dirty="0" smtClean="0">
                <a:solidFill>
                  <a:srgbClr val="000000"/>
                </a:solidFill>
                <a:latin typeface="Cambria" panose="02040503050406030204" pitchFamily="18" charset="0"/>
              </a:rPr>
              <a:t>.</a:t>
            </a:r>
          </a:p>
        </p:txBody>
      </p:sp>
      <p:sp>
        <p:nvSpPr>
          <p:cNvPr id="1013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3046336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1083140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887101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1843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applies </a:t>
            </a:r>
            <a:r>
              <a:rPr lang="en-US" altLang="en-US" sz="2500" i="1" dirty="0" smtClean="0">
                <a:solidFill>
                  <a:srgbClr val="000000"/>
                </a:solidFill>
                <a:latin typeface="Cambria" panose="02040503050406030204" pitchFamily="18" charset="0"/>
              </a:rPr>
              <a:t>only</a:t>
            </a:r>
            <a:r>
              <a:rPr lang="en-US" altLang="en-US" sz="2500" dirty="0" smtClean="0">
                <a:solidFill>
                  <a:srgbClr val="000000"/>
                </a:solidFill>
                <a:latin typeface="Cambria" panose="02040503050406030204" pitchFamily="18" charset="0"/>
              </a:rPr>
              <a:t> to </a:t>
            </a:r>
            <a:r>
              <a:rPr lang="en-US" altLang="en-US" sz="2500" dirty="0" err="1" smtClean="0">
                <a:solidFill>
                  <a:srgbClr val="000000"/>
                </a:solidFill>
                <a:latin typeface="Consolas" panose="020B0609020204030204" pitchFamily="49" charset="0"/>
              </a:rPr>
              <a:t>countPtr</a:t>
            </a:r>
            <a:r>
              <a:rPr lang="en-US" altLang="en-US" sz="2500" dirty="0" smtClean="0">
                <a:solidFill>
                  <a:srgbClr val="000000"/>
                </a:solidFill>
                <a:latin typeface="Cambria" panose="02040503050406030204" pitchFamily="18" charset="0"/>
              </a:rPr>
              <a:t> in the definition. </a:t>
            </a:r>
          </a:p>
          <a:p>
            <a:pPr eaLnBrk="1" hangingPunct="1">
              <a:lnSpc>
                <a:spcPct val="80000"/>
              </a:lnSpc>
            </a:pPr>
            <a:r>
              <a:rPr lang="en-US" altLang="en-US" sz="2500" dirty="0" smtClean="0">
                <a:solidFill>
                  <a:srgbClr val="000000"/>
                </a:solidFill>
                <a:latin typeface="Cambria" panose="02040503050406030204" pitchFamily="18" charset="0"/>
              </a:rPr>
              <a:t>When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is used in this manner in a definition, it indicates that the variable being defined is a pointer. </a:t>
            </a:r>
          </a:p>
          <a:p>
            <a:pPr eaLnBrk="1" hangingPunct="1">
              <a:lnSpc>
                <a:spcPct val="80000"/>
              </a:lnSpc>
            </a:pPr>
            <a:r>
              <a:rPr lang="en-US" altLang="en-US" sz="2500" dirty="0" smtClean="0">
                <a:solidFill>
                  <a:srgbClr val="000000"/>
                </a:solidFill>
                <a:latin typeface="Cambria" panose="02040503050406030204" pitchFamily="18" charset="0"/>
              </a:rPr>
              <a:t>Pointers can be defined to point to objects of any type.</a:t>
            </a:r>
          </a:p>
          <a:p>
            <a:pPr eaLnBrk="1" hangingPunct="1">
              <a:lnSpc>
                <a:spcPct val="80000"/>
              </a:lnSpc>
            </a:pPr>
            <a:r>
              <a:rPr lang="en-US" altLang="en-US" sz="2500" dirty="0" smtClean="0">
                <a:solidFill>
                  <a:srgbClr val="000000"/>
                </a:solidFill>
                <a:latin typeface="Cambria" panose="02040503050406030204" pitchFamily="18" charset="0"/>
              </a:rPr>
              <a:t>To prevent the ambiguity of declaring pointer and non-pointer variables in the same declaration as shown above, you should always declare only one variable per declaration.</a:t>
            </a:r>
          </a:p>
        </p:txBody>
      </p:sp>
      <p:sp>
        <p:nvSpPr>
          <p:cNvPr id="16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7391054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02688835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342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The number of elements in an array also can be determined with </a:t>
            </a:r>
            <a:r>
              <a:rPr lang="en-US" altLang="en-US" dirty="0" err="1" smtClean="0">
                <a:solidFill>
                  <a:srgbClr val="000000"/>
                </a:solidFill>
                <a:latin typeface="Consolas" panose="020B0609020204030204" pitchFamily="49" charset="0"/>
              </a:rPr>
              <a:t>sizeof</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For example, consider the following array definition:</a:t>
            </a:r>
          </a:p>
          <a:p>
            <a:pPr lvl="2" eaLnBrk="1" hangingPunct="1"/>
            <a:r>
              <a:rPr lang="en-US" altLang="en-US" b="1" dirty="0" smtClean="0">
                <a:solidFill>
                  <a:srgbClr val="0000FF"/>
                </a:solidFill>
                <a:latin typeface="Consolas" panose="020B0609020204030204" pitchFamily="49" charset="0"/>
              </a:rPr>
              <a:t>double</a:t>
            </a:r>
            <a:r>
              <a:rPr lang="en-US" altLang="en-US" b="1" dirty="0" smtClean="0">
                <a:solidFill>
                  <a:srgbClr val="000000"/>
                </a:solidFill>
                <a:latin typeface="Consolas" panose="020B0609020204030204" pitchFamily="49" charset="0"/>
              </a:rPr>
              <a:t> real[</a:t>
            </a:r>
            <a:r>
              <a:rPr lang="en-US" altLang="en-US" b="1" dirty="0" smtClean="0">
                <a:solidFill>
                  <a:srgbClr val="128AFF"/>
                </a:solidFill>
                <a:latin typeface="Consolas" panose="020B0609020204030204" pitchFamily="49" charset="0"/>
              </a:rPr>
              <a:t>22</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Variables of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normally are stored in 8 bytes of memory. </a:t>
            </a:r>
          </a:p>
          <a:p>
            <a:pPr eaLnBrk="1" hangingPunct="1"/>
            <a:r>
              <a:rPr lang="en-US" altLang="en-US" dirty="0" smtClean="0">
                <a:solidFill>
                  <a:srgbClr val="000000"/>
                </a:solidFill>
                <a:latin typeface="Cambria" panose="02040503050406030204" pitchFamily="18" charset="0"/>
              </a:rPr>
              <a:t>Thus, array </a:t>
            </a:r>
            <a:r>
              <a:rPr lang="en-US" altLang="en-US" dirty="0" smtClean="0">
                <a:solidFill>
                  <a:srgbClr val="000000"/>
                </a:solidFill>
                <a:latin typeface="Consolas" panose="020B0609020204030204" pitchFamily="49" charset="0"/>
              </a:rPr>
              <a:t>real</a:t>
            </a:r>
            <a:r>
              <a:rPr lang="en-US" altLang="en-US" dirty="0" smtClean="0">
                <a:solidFill>
                  <a:srgbClr val="000000"/>
                </a:solidFill>
                <a:latin typeface="Cambria" panose="02040503050406030204" pitchFamily="18" charset="0"/>
              </a:rPr>
              <a:t> contains a total of 176 bytes. </a:t>
            </a:r>
          </a:p>
          <a:p>
            <a:pPr eaLnBrk="1" hangingPunct="1"/>
            <a:r>
              <a:rPr lang="en-US" altLang="en-US" dirty="0" smtClean="0">
                <a:solidFill>
                  <a:srgbClr val="000000"/>
                </a:solidFill>
                <a:latin typeface="Cambria" panose="02040503050406030204" pitchFamily="18" charset="0"/>
              </a:rPr>
              <a:t>To determine the number of elements in the array, the following expression can be used:</a:t>
            </a:r>
          </a:p>
          <a:p>
            <a:pPr lvl="2" eaLnBrk="1" hangingPunct="1"/>
            <a:r>
              <a:rPr lang="en-US" altLang="en-US" b="1" dirty="0" err="1" smtClean="0">
                <a:solidFill>
                  <a:srgbClr val="0000FF"/>
                </a:solidFill>
                <a:latin typeface="Consolas" panose="020B0609020204030204" pitchFamily="49" charset="0"/>
              </a:rPr>
              <a:t>sizeof</a:t>
            </a:r>
            <a:r>
              <a:rPr lang="en-US" altLang="en-US" b="1" dirty="0" smtClean="0">
                <a:solidFill>
                  <a:srgbClr val="000000"/>
                </a:solidFill>
                <a:latin typeface="Consolas" panose="020B0609020204030204" pitchFamily="49" charset="0"/>
              </a:rPr>
              <a:t>(real) / </a:t>
            </a:r>
            <a:r>
              <a:rPr lang="en-US" altLang="en-US" b="1" dirty="0" err="1" smtClean="0">
                <a:solidFill>
                  <a:srgbClr val="0000FF"/>
                </a:solidFill>
                <a:latin typeface="Consolas" panose="020B0609020204030204" pitchFamily="49" charset="0"/>
              </a:rPr>
              <a:t>sizeof</a:t>
            </a:r>
            <a:r>
              <a:rPr lang="en-US" altLang="en-US" b="1" dirty="0" smtClean="0">
                <a:solidFill>
                  <a:srgbClr val="000000"/>
                </a:solidFill>
                <a:latin typeface="Consolas" panose="020B0609020204030204" pitchFamily="49" charset="0"/>
              </a:rPr>
              <a:t>(real[</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p:txBody>
      </p:sp>
      <p:sp>
        <p:nvSpPr>
          <p:cNvPr id="1054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9532670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445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The expression determines the number of bytes in array </a:t>
            </a:r>
            <a:r>
              <a:rPr lang="en-US" altLang="en-US" sz="2500" dirty="0" smtClean="0">
                <a:solidFill>
                  <a:srgbClr val="000000"/>
                </a:solidFill>
                <a:latin typeface="Consolas" panose="020B0609020204030204" pitchFamily="49" charset="0"/>
              </a:rPr>
              <a:t>real</a:t>
            </a:r>
            <a:r>
              <a:rPr lang="en-US" altLang="en-US" sz="2500" dirty="0" smtClean="0">
                <a:solidFill>
                  <a:srgbClr val="000000"/>
                </a:solidFill>
                <a:latin typeface="Cambria" panose="02040503050406030204" pitchFamily="18" charset="0"/>
              </a:rPr>
              <a:t> and divides that value by the number of bytes used in memory to store the first element of array </a:t>
            </a:r>
            <a:r>
              <a:rPr lang="en-US" altLang="en-US" sz="2500" dirty="0" smtClean="0">
                <a:solidFill>
                  <a:srgbClr val="000000"/>
                </a:solidFill>
                <a:latin typeface="Consolas" panose="020B0609020204030204" pitchFamily="49" charset="0"/>
              </a:rPr>
              <a:t>real</a:t>
            </a:r>
            <a:r>
              <a:rPr lang="en-US" altLang="en-US" sz="2500" dirty="0" smtClean="0">
                <a:solidFill>
                  <a:srgbClr val="000000"/>
                </a:solidFill>
                <a:latin typeface="Cambria" panose="02040503050406030204" pitchFamily="18" charset="0"/>
              </a:rPr>
              <a:t> (a </a:t>
            </a:r>
            <a:r>
              <a:rPr lang="en-US" altLang="en-US" sz="2500" dirty="0" smtClean="0">
                <a:solidFill>
                  <a:srgbClr val="000000"/>
                </a:solidFill>
                <a:latin typeface="Consolas" panose="020B0609020204030204" pitchFamily="49" charset="0"/>
              </a:rPr>
              <a:t>double</a:t>
            </a:r>
            <a:r>
              <a:rPr lang="en-US" altLang="en-US" sz="2500" dirty="0" smtClean="0">
                <a:solidFill>
                  <a:srgbClr val="000000"/>
                </a:solidFill>
                <a:latin typeface="Cambria" panose="02040503050406030204" pitchFamily="18" charset="0"/>
              </a:rPr>
              <a:t> value).</a:t>
            </a:r>
          </a:p>
          <a:p>
            <a:pPr eaLnBrk="1" hangingPunct="1">
              <a:lnSpc>
                <a:spcPct val="90000"/>
              </a:lnSpc>
              <a:buFont typeface="Wingdings 3" panose="05040102010807070707" pitchFamily="18" charset="2"/>
              <a:buNone/>
            </a:pPr>
            <a:endParaRPr lang="en-US" altLang="en-US" sz="2500" dirty="0" smtClean="0">
              <a:solidFill>
                <a:srgbClr val="000000"/>
              </a:solidFill>
              <a:latin typeface="Cambria" panose="02040503050406030204" pitchFamily="18" charset="0"/>
            </a:endParaRPr>
          </a:p>
        </p:txBody>
      </p:sp>
      <p:sp>
        <p:nvSpPr>
          <p:cNvPr id="1065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7464451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5475"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Even though function </a:t>
            </a:r>
            <a:r>
              <a:rPr lang="en-US" altLang="en-US" sz="2500" dirty="0" err="1" smtClean="0">
                <a:solidFill>
                  <a:srgbClr val="000000"/>
                </a:solidFill>
                <a:latin typeface="Consolas" panose="020B0609020204030204" pitchFamily="49" charset="0"/>
              </a:rPr>
              <a:t>getSize</a:t>
            </a:r>
            <a:r>
              <a:rPr lang="en-US" altLang="en-US" sz="2500" dirty="0" smtClean="0">
                <a:solidFill>
                  <a:srgbClr val="000000"/>
                </a:solidFill>
                <a:latin typeface="Cambria" panose="02040503050406030204" pitchFamily="18" charset="0"/>
              </a:rPr>
              <a:t> receives an array of 20 elements as an argument, the function’s parameter </a:t>
            </a:r>
            <a:r>
              <a:rPr lang="en-US" altLang="en-US" sz="2500" dirty="0" err="1" smtClean="0">
                <a:solidFill>
                  <a:srgbClr val="000000"/>
                </a:solidFill>
                <a:latin typeface="Consolas" panose="020B0609020204030204" pitchFamily="49" charset="0"/>
              </a:rPr>
              <a:t>ptr</a:t>
            </a:r>
            <a:r>
              <a:rPr lang="en-US" altLang="en-US" sz="2500" dirty="0" smtClean="0">
                <a:solidFill>
                  <a:srgbClr val="000000"/>
                </a:solidFill>
                <a:latin typeface="Cambria" panose="02040503050406030204" pitchFamily="18" charset="0"/>
              </a:rPr>
              <a:t> is simply a pointer to the array’s first element. </a:t>
            </a:r>
          </a:p>
          <a:p>
            <a:pPr eaLnBrk="1" hangingPunct="1"/>
            <a:r>
              <a:rPr lang="en-US" altLang="en-US" sz="2500" dirty="0" smtClean="0">
                <a:solidFill>
                  <a:srgbClr val="000000"/>
                </a:solidFill>
                <a:latin typeface="Cambria" panose="02040503050406030204" pitchFamily="18" charset="0"/>
              </a:rPr>
              <a:t>When you use </a:t>
            </a:r>
            <a:r>
              <a:rPr lang="en-US" altLang="en-US" sz="2500" dirty="0" err="1" smtClean="0">
                <a:solidFill>
                  <a:srgbClr val="000000"/>
                </a:solidFill>
                <a:latin typeface="Consolas" panose="020B0609020204030204" pitchFamily="49" charset="0"/>
              </a:rPr>
              <a:t>sizeof</a:t>
            </a:r>
            <a:r>
              <a:rPr lang="en-US" altLang="en-US" sz="2500" dirty="0" smtClean="0">
                <a:solidFill>
                  <a:srgbClr val="000000"/>
                </a:solidFill>
                <a:latin typeface="Cambria" panose="02040503050406030204" pitchFamily="18" charset="0"/>
              </a:rPr>
              <a:t> with a pointer, it returns the </a:t>
            </a:r>
            <a:r>
              <a:rPr lang="en-US" altLang="en-US" sz="2500" i="1" dirty="0" smtClean="0">
                <a:solidFill>
                  <a:srgbClr val="000000"/>
                </a:solidFill>
                <a:latin typeface="Cambria" panose="02040503050406030204" pitchFamily="18" charset="0"/>
              </a:rPr>
              <a:t>size of the pointer</a:t>
            </a:r>
            <a:r>
              <a:rPr lang="en-US" altLang="en-US" sz="2500" dirty="0" smtClean="0">
                <a:solidFill>
                  <a:srgbClr val="000000"/>
                </a:solidFill>
                <a:latin typeface="Cambria" panose="02040503050406030204" pitchFamily="18" charset="0"/>
              </a:rPr>
              <a:t>, not the size of the item to which it points. </a:t>
            </a:r>
          </a:p>
          <a:p>
            <a:pPr eaLnBrk="1" hangingPunct="1"/>
            <a:r>
              <a:rPr lang="en-US" altLang="en-US" sz="2500" dirty="0" smtClean="0">
                <a:solidFill>
                  <a:srgbClr val="000000"/>
                </a:solidFill>
                <a:latin typeface="Cambria" panose="02040503050406030204" pitchFamily="18" charset="0"/>
              </a:rPr>
              <a:t>The size of a pointer on our system is 4 bytes, so </a:t>
            </a:r>
            <a:r>
              <a:rPr lang="en-US" altLang="en-US" sz="2500" dirty="0" err="1" smtClean="0">
                <a:solidFill>
                  <a:srgbClr val="000000"/>
                </a:solidFill>
                <a:latin typeface="Consolas" panose="020B0609020204030204" pitchFamily="49" charset="0"/>
              </a:rPr>
              <a:t>getSize</a:t>
            </a:r>
            <a:r>
              <a:rPr lang="en-US" altLang="en-US" sz="2500" dirty="0" smtClean="0">
                <a:solidFill>
                  <a:srgbClr val="000000"/>
                </a:solidFill>
                <a:latin typeface="Cambria" panose="02040503050406030204" pitchFamily="18" charset="0"/>
              </a:rPr>
              <a:t> returned 4. </a:t>
            </a:r>
          </a:p>
          <a:p>
            <a:pPr eaLnBrk="1" hangingPunct="1"/>
            <a:r>
              <a:rPr lang="en-US" altLang="en-US" sz="2500" dirty="0" smtClean="0">
                <a:solidFill>
                  <a:srgbClr val="000000"/>
                </a:solidFill>
                <a:latin typeface="Cambria" panose="02040503050406030204" pitchFamily="18" charset="0"/>
              </a:rPr>
              <a:t>Also, the calculation shown above for determining the number of array elements using </a:t>
            </a:r>
            <a:r>
              <a:rPr lang="en-US" altLang="en-US" sz="2500" dirty="0" err="1" smtClean="0">
                <a:solidFill>
                  <a:srgbClr val="000000"/>
                </a:solidFill>
                <a:latin typeface="Consolas" panose="020B0609020204030204" pitchFamily="49" charset="0"/>
              </a:rPr>
              <a:t>sizeof</a:t>
            </a:r>
            <a:r>
              <a:rPr lang="en-US" altLang="en-US" sz="2500" dirty="0" smtClean="0">
                <a:solidFill>
                  <a:srgbClr val="000000"/>
                </a:solidFill>
                <a:latin typeface="Cambria" panose="02040503050406030204" pitchFamily="18" charset="0"/>
              </a:rPr>
              <a:t> works only when using the actual array, not when using a pointer to the array.</a:t>
            </a:r>
          </a:p>
        </p:txBody>
      </p:sp>
      <p:sp>
        <p:nvSpPr>
          <p:cNvPr id="1075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4148312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752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500" b="1" i="1" dirty="0" smtClean="0">
                <a:solidFill>
                  <a:srgbClr val="000000"/>
                </a:solidFill>
                <a:latin typeface="Cambria" panose="02040503050406030204" pitchFamily="18" charset="0"/>
              </a:rPr>
              <a:t>Determining the Sizes of the Standard Types, an Array and a Pointer</a:t>
            </a:r>
          </a:p>
          <a:p>
            <a:pPr eaLnBrk="1" hangingPunct="1">
              <a:defRPr/>
            </a:pPr>
            <a:r>
              <a:rPr lang="en-US" sz="2500" dirty="0" smtClean="0">
                <a:solidFill>
                  <a:srgbClr val="000000"/>
                </a:solidFill>
                <a:latin typeface="Cambria" panose="02040503050406030204" pitchFamily="18" charset="0"/>
              </a:rPr>
              <a:t>Figure 7.17 calculates the number of bytes used to store each of the standard data types. </a:t>
            </a:r>
          </a:p>
          <a:p>
            <a:pPr eaLnBrk="1" hangingPunct="1">
              <a:defRPr/>
            </a:pPr>
            <a:r>
              <a:rPr lang="en-US" sz="2500" i="1" dirty="0" smtClean="0">
                <a:solidFill>
                  <a:srgbClr val="000000"/>
                </a:solidFill>
                <a:latin typeface="Cambria" panose="02040503050406030204" pitchFamily="18" charset="0"/>
              </a:rPr>
              <a:t>The results of this program are implementation dependent and often differ across platforms and sometimes across different compilers on the same platform.</a:t>
            </a:r>
          </a:p>
        </p:txBody>
      </p:sp>
      <p:sp>
        <p:nvSpPr>
          <p:cNvPr id="1075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816232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a:xfrm>
            <a:off x="2438400" y="6356350"/>
            <a:ext cx="4343400" cy="365125"/>
          </a:xfrm>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1190362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51081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25756270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1059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Operator </a:t>
            </a:r>
            <a:r>
              <a:rPr lang="en-US" altLang="en-US" sz="2500" dirty="0" err="1" smtClean="0">
                <a:solidFill>
                  <a:srgbClr val="000000"/>
                </a:solidFill>
                <a:latin typeface="Consolas" panose="020B0609020204030204" pitchFamily="49" charset="0"/>
              </a:rPr>
              <a:t>sizeof</a:t>
            </a:r>
            <a:r>
              <a:rPr lang="en-US" altLang="en-US" sz="2500" dirty="0" smtClean="0">
                <a:solidFill>
                  <a:srgbClr val="000000"/>
                </a:solidFill>
                <a:latin typeface="Cambria" panose="02040503050406030204" pitchFamily="18" charset="0"/>
              </a:rPr>
              <a:t> can be applied to any variable name, type or value (including the value of an expression). </a:t>
            </a:r>
          </a:p>
          <a:p>
            <a:pPr eaLnBrk="1" hangingPunct="1">
              <a:lnSpc>
                <a:spcPct val="80000"/>
              </a:lnSpc>
            </a:pPr>
            <a:r>
              <a:rPr lang="en-US" altLang="en-US" sz="2500" dirty="0" smtClean="0">
                <a:solidFill>
                  <a:srgbClr val="000000"/>
                </a:solidFill>
                <a:latin typeface="Cambria" panose="02040503050406030204" pitchFamily="18" charset="0"/>
              </a:rPr>
              <a:t>When applied to a variable name (that’s not an array name) or a constant, the number of bytes used to store the specific type of variable or constant is returned. </a:t>
            </a:r>
          </a:p>
          <a:p>
            <a:pPr eaLnBrk="1" hangingPunct="1">
              <a:lnSpc>
                <a:spcPct val="80000"/>
              </a:lnSpc>
            </a:pPr>
            <a:r>
              <a:rPr lang="en-US" altLang="en-US" sz="2500" dirty="0" smtClean="0">
                <a:solidFill>
                  <a:srgbClr val="000000"/>
                </a:solidFill>
                <a:latin typeface="Cambria" panose="02040503050406030204" pitchFamily="18" charset="0"/>
              </a:rPr>
              <a:t>The parentheses are required when a type is supplied as </a:t>
            </a:r>
            <a:r>
              <a:rPr lang="en-US" altLang="en-US" sz="2500" dirty="0" err="1" smtClean="0">
                <a:solidFill>
                  <a:srgbClr val="000000"/>
                </a:solidFill>
                <a:latin typeface="Consolas" panose="020B0609020204030204" pitchFamily="49" charset="0"/>
              </a:rPr>
              <a:t>size_of</a:t>
            </a:r>
            <a:r>
              <a:rPr lang="en-US" altLang="en-US" sz="2500" dirty="0" err="1" smtClean="0">
                <a:solidFill>
                  <a:srgbClr val="000000"/>
                </a:solidFill>
                <a:latin typeface="Cambria" panose="02040503050406030204" pitchFamily="18" charset="0"/>
              </a:rPr>
              <a:t>’s</a:t>
            </a:r>
            <a:r>
              <a:rPr lang="en-US" altLang="en-US" sz="2500" dirty="0" smtClean="0">
                <a:solidFill>
                  <a:srgbClr val="000000"/>
                </a:solidFill>
                <a:latin typeface="Cambria" panose="02040503050406030204" pitchFamily="18" charset="0"/>
              </a:rPr>
              <a:t> operand. </a:t>
            </a:r>
          </a:p>
        </p:txBody>
      </p:sp>
      <p:sp>
        <p:nvSpPr>
          <p:cNvPr id="1116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0100306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a:t>
            </a:r>
          </a:p>
        </p:txBody>
      </p:sp>
      <p:sp>
        <p:nvSpPr>
          <p:cNvPr id="111619" name="Text Placeholder 2"/>
          <p:cNvSpPr>
            <a:spLocks noGrp="1"/>
          </p:cNvSpPr>
          <p:nvPr>
            <p:ph type="body" idx="1"/>
          </p:nvPr>
        </p:nvSpPr>
        <p:spPr/>
        <p:txBody>
          <a:bodyPr>
            <a:normAutofit lnSpcReduction="10000"/>
          </a:bodyPr>
          <a:lstStyle/>
          <a:p>
            <a:pPr eaLnBrk="1" hangingPunct="1">
              <a:lnSpc>
                <a:spcPct val="90000"/>
              </a:lnSpc>
            </a:pPr>
            <a:r>
              <a:rPr lang="en-US" altLang="en-US" sz="2400" dirty="0" smtClean="0">
                <a:solidFill>
                  <a:srgbClr val="000000"/>
                </a:solidFill>
                <a:latin typeface="Cambria" panose="02040503050406030204" pitchFamily="18" charset="0"/>
              </a:rPr>
              <a:t>Pointers are valid operands in arithmetic expressions, assignment expressions and comparison expressions. </a:t>
            </a:r>
          </a:p>
          <a:p>
            <a:pPr eaLnBrk="1" hangingPunct="1">
              <a:lnSpc>
                <a:spcPct val="90000"/>
              </a:lnSpc>
            </a:pPr>
            <a:r>
              <a:rPr lang="en-US" altLang="en-US" sz="2400" dirty="0" smtClean="0">
                <a:solidFill>
                  <a:srgbClr val="000000"/>
                </a:solidFill>
                <a:latin typeface="Cambria" panose="02040503050406030204" pitchFamily="18" charset="0"/>
              </a:rPr>
              <a:t>However, not all the operators normally used in these expressions are valid in conjunction with pointer variables. </a:t>
            </a:r>
          </a:p>
          <a:p>
            <a:pPr eaLnBrk="1" hangingPunct="1">
              <a:lnSpc>
                <a:spcPct val="90000"/>
              </a:lnSpc>
            </a:pPr>
            <a:r>
              <a:rPr lang="en-US" altLang="en-US" sz="2400" dirty="0" smtClean="0">
                <a:solidFill>
                  <a:srgbClr val="000000"/>
                </a:solidFill>
                <a:latin typeface="Cambria" panose="02040503050406030204" pitchFamily="18" charset="0"/>
              </a:rPr>
              <a:t>This section describes the operators that can have pointers as operands, and how these operators are used.</a:t>
            </a:r>
          </a:p>
          <a:p>
            <a:pPr eaLnBrk="1" hangingPunct="1">
              <a:lnSpc>
                <a:spcPct val="90000"/>
              </a:lnSpc>
            </a:pPr>
            <a:r>
              <a:rPr lang="en-US" altLang="en-US" sz="2400" dirty="0" smtClean="0">
                <a:solidFill>
                  <a:srgbClr val="000000"/>
                </a:solidFill>
                <a:latin typeface="Cambria" panose="02040503050406030204" pitchFamily="18" charset="0"/>
              </a:rPr>
              <a:t>A limited set of arithmetic operations may be performed on pointers. </a:t>
            </a:r>
          </a:p>
          <a:p>
            <a:pPr eaLnBrk="1" hangingPunct="1">
              <a:lnSpc>
                <a:spcPct val="90000"/>
              </a:lnSpc>
            </a:pPr>
            <a:r>
              <a:rPr lang="en-US" altLang="en-US" sz="2400" dirty="0" smtClean="0">
                <a:solidFill>
                  <a:srgbClr val="000000"/>
                </a:solidFill>
                <a:latin typeface="Cambria" panose="02040503050406030204" pitchFamily="18" charset="0"/>
              </a:rPr>
              <a:t>A pointer may be </a:t>
            </a:r>
            <a:r>
              <a:rPr lang="en-US" altLang="en-US" sz="2400" i="1" dirty="0" smtClean="0">
                <a:solidFill>
                  <a:srgbClr val="000000"/>
                </a:solidFill>
                <a:latin typeface="Cambria" panose="02040503050406030204" pitchFamily="18" charset="0"/>
              </a:rPr>
              <a:t>incremented</a:t>
            </a:r>
            <a:r>
              <a:rPr lang="en-US" altLang="en-US" sz="2400" dirty="0" smtClean="0">
                <a:solidFill>
                  <a:srgbClr val="000000"/>
                </a:solidFill>
                <a:latin typeface="Cambria" panose="02040503050406030204" pitchFamily="18" charset="0"/>
              </a:rPr>
              <a:t> (++) or </a:t>
            </a:r>
            <a:r>
              <a:rPr lang="en-US" altLang="en-US" sz="2400" i="1" dirty="0" smtClean="0">
                <a:solidFill>
                  <a:srgbClr val="000000"/>
                </a:solidFill>
                <a:latin typeface="Cambria" panose="02040503050406030204" pitchFamily="18" charset="0"/>
              </a:rPr>
              <a:t>decremented</a:t>
            </a:r>
            <a:r>
              <a:rPr lang="en-US" altLang="en-US" sz="2400" dirty="0" smtClean="0">
                <a:solidFill>
                  <a:srgbClr val="000000"/>
                </a:solidFill>
                <a:latin typeface="Cambria" panose="02040503050406030204" pitchFamily="18" charset="0"/>
              </a:rPr>
              <a:t> (--), an integer may be </a:t>
            </a:r>
            <a:r>
              <a:rPr lang="en-US" altLang="en-US" sz="2400" i="1" dirty="0" smtClean="0">
                <a:solidFill>
                  <a:srgbClr val="000000"/>
                </a:solidFill>
                <a:latin typeface="Cambria" panose="02040503050406030204" pitchFamily="18" charset="0"/>
              </a:rPr>
              <a:t>added</a:t>
            </a:r>
            <a:r>
              <a:rPr lang="en-US" altLang="en-US" sz="2400" dirty="0" smtClean="0">
                <a:solidFill>
                  <a:srgbClr val="000000"/>
                </a:solidFill>
                <a:latin typeface="Cambria" panose="02040503050406030204" pitchFamily="18" charset="0"/>
              </a:rPr>
              <a:t> to a pointer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or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an integer may be </a:t>
            </a:r>
            <a:r>
              <a:rPr lang="en-US" altLang="en-US" sz="2400" i="1" dirty="0" smtClean="0">
                <a:solidFill>
                  <a:srgbClr val="000000"/>
                </a:solidFill>
                <a:latin typeface="Cambria" panose="02040503050406030204" pitchFamily="18" charset="0"/>
              </a:rPr>
              <a:t>subtracted</a:t>
            </a:r>
            <a:r>
              <a:rPr lang="en-US" altLang="en-US" sz="2400" dirty="0" smtClean="0">
                <a:solidFill>
                  <a:srgbClr val="000000"/>
                </a:solidFill>
                <a:latin typeface="Cambria" panose="02040503050406030204" pitchFamily="18" charset="0"/>
              </a:rPr>
              <a:t> from a pointer (</a:t>
            </a:r>
            <a:r>
              <a:rPr lang="en-US" altLang="en-US" sz="2400" dirty="0" smtClean="0">
                <a:solidFill>
                  <a:srgbClr val="000000"/>
                </a:solidFill>
                <a:latin typeface="Consolas" panose="020B0609020204030204" pitchFamily="49" charset="0"/>
              </a:rPr>
              <a:t>-</a:t>
            </a:r>
            <a:r>
              <a:rPr lang="en-US" altLang="en-US" sz="2400" dirty="0" smtClean="0">
                <a:solidFill>
                  <a:srgbClr val="0000FF"/>
                </a:solidFill>
                <a:latin typeface="Cambria" panose="02040503050406030204" pitchFamily="18" charset="0"/>
              </a:rPr>
              <a:t> </a:t>
            </a:r>
            <a:r>
              <a:rPr lang="en-US" altLang="en-US" sz="2400" dirty="0" smtClean="0">
                <a:solidFill>
                  <a:srgbClr val="000000"/>
                </a:solidFill>
                <a:latin typeface="Cambria" panose="02040503050406030204" pitchFamily="18" charset="0"/>
              </a:rPr>
              <a:t>or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and one pointer may be subtracted from another—this last operation is meaningful only when </a:t>
            </a:r>
            <a:r>
              <a:rPr lang="en-US" altLang="en-US" sz="2400" i="1" dirty="0" smtClean="0">
                <a:solidFill>
                  <a:srgbClr val="000000"/>
                </a:solidFill>
                <a:latin typeface="Cambria" panose="02040503050406030204" pitchFamily="18" charset="0"/>
              </a:rPr>
              <a:t>both</a:t>
            </a:r>
            <a:r>
              <a:rPr lang="en-US" altLang="en-US" sz="2400" dirty="0" smtClean="0">
                <a:solidFill>
                  <a:srgbClr val="000000"/>
                </a:solidFill>
                <a:latin typeface="Cambria" panose="02040503050406030204" pitchFamily="18" charset="0"/>
              </a:rPr>
              <a:t> pointers point to elements of the </a:t>
            </a:r>
            <a:r>
              <a:rPr lang="en-US" altLang="en-US" sz="2400" i="1" dirty="0" smtClean="0">
                <a:solidFill>
                  <a:srgbClr val="000000"/>
                </a:solidFill>
                <a:latin typeface="Cambria" panose="02040503050406030204" pitchFamily="18" charset="0"/>
              </a:rPr>
              <a:t>same</a:t>
            </a:r>
            <a:r>
              <a:rPr lang="en-US" altLang="en-US" sz="2400" dirty="0" smtClean="0">
                <a:solidFill>
                  <a:srgbClr val="000000"/>
                </a:solidFill>
                <a:latin typeface="Cambria" panose="02040503050406030204" pitchFamily="18" charset="0"/>
              </a:rPr>
              <a:t> array.</a:t>
            </a:r>
          </a:p>
        </p:txBody>
      </p:sp>
      <p:sp>
        <p:nvSpPr>
          <p:cNvPr id="1126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21795135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5"/>
  <p:tag name="MMPROD_UIDATA" val="&lt;database version=&quot;9.0&quot;&gt;&lt;object type=&quot;1&quot; unique_id=&quot;10001&quot;&gt;&lt;object type=&quot;2&quot; unique_id=&quot;12157&quot;&gt;&lt;object type=&quot;3&quot; unique_id=&quot;12159&quot;&gt;&lt;property id=&quot;20148&quot; value=&quot;5&quot;/&gt;&lt;property id=&quot;20300&quot; value=&quot;Slide 2&quot;/&gt;&lt;property id=&quot;20307&quot; value=&quot;258&quot;/&gt;&lt;/object&gt;&lt;object type=&quot;3&quot; unique_id=&quot;12160&quot;&gt;&lt;property id=&quot;20148&quot; value=&quot;5&quot;/&gt;&lt;property id=&quot;20300&quot; value=&quot;Slide 3&quot;/&gt;&lt;property id=&quot;20307&quot; value=&quot;259&quot;/&gt;&lt;/object&gt;&lt;object type=&quot;3&quot; unique_id=&quot;12161&quot;&gt;&lt;property id=&quot;20148&quot; value=&quot;5&quot;/&gt;&lt;property id=&quot;20300&quot; value=&quot;Slide 4&quot;/&gt;&lt;property id=&quot;20307&quot; value=&quot;260&quot;/&gt;&lt;/object&gt;&lt;object type=&quot;3&quot; unique_id=&quot;12162&quot;&gt;&lt;property id=&quot;20148&quot; value=&quot;5&quot;/&gt;&lt;property id=&quot;20300&quot; value=&quot;Slide 7&quot;/&gt;&lt;property id=&quot;20307&quot; value=&quot;261&quot;/&gt;&lt;/object&gt;&lt;object type=&quot;3&quot; unique_id=&quot;12163&quot;&gt;&lt;property id=&quot;20148&quot; value=&quot;5&quot;/&gt;&lt;property id=&quot;20300&quot; value=&quot;Slide 10&quot;/&gt;&lt;property id=&quot;20307&quot; value=&quot;262&quot;/&gt;&lt;/object&gt;&lt;object type=&quot;3&quot; unique_id=&quot;12164&quot;&gt;&lt;property id=&quot;20148&quot; value=&quot;5&quot;/&gt;&lt;property id=&quot;20300&quot; value=&quot;Slide 11&quot;/&gt;&lt;property id=&quot;20307&quot; value=&quot;263&quot;/&gt;&lt;/object&gt;&lt;object type=&quot;3&quot; unique_id=&quot;12165&quot;&gt;&lt;property id=&quot;20148&quot; value=&quot;5&quot;/&gt;&lt;property id=&quot;20300&quot; value=&quot;Slide 14&quot;/&gt;&lt;property id=&quot;20307&quot; value=&quot;264&quot;/&gt;&lt;/object&gt;&lt;object type=&quot;3&quot; unique_id=&quot;12166&quot;&gt;&lt;property id=&quot;20148&quot; value=&quot;5&quot;/&gt;&lt;property id=&quot;20300&quot; value=&quot;Slide 17&quot;/&gt;&lt;property id=&quot;20307&quot; value=&quot;265&quot;/&gt;&lt;/object&gt;&lt;object type=&quot;3&quot; unique_id=&quot;12167&quot;&gt;&lt;property id=&quot;20148&quot; value=&quot;5&quot;/&gt;&lt;property id=&quot;20300&quot; value=&quot;Slide 19&quot;/&gt;&lt;property id=&quot;20307&quot; value=&quot;266&quot;/&gt;&lt;/object&gt;&lt;object type=&quot;3&quot; unique_id=&quot;12168&quot;&gt;&lt;property id=&quot;20148&quot; value=&quot;5&quot;/&gt;&lt;property id=&quot;20300&quot; value=&quot;Slide 21&quot;/&gt;&lt;property id=&quot;20307&quot; value=&quot;267&quot;/&gt;&lt;/object&gt;&lt;object type=&quot;3&quot; unique_id=&quot;12169&quot;&gt;&lt;property id=&quot;20148&quot; value=&quot;5&quot;/&gt;&lt;property id=&quot;20300&quot; value=&quot;Slide 22&quot;/&gt;&lt;property id=&quot;20307&quot; value=&quot;268&quot;/&gt;&lt;/object&gt;&lt;object type=&quot;3&quot; unique_id=&quot;12170&quot;&gt;&lt;property id=&quot;20148&quot; value=&quot;5&quot;/&gt;&lt;property id=&quot;20300&quot; value=&quot;Slide 23&quot;/&gt;&lt;property id=&quot;20307&quot; value=&quot;269&quot;/&gt;&lt;/object&gt;&lt;object type=&quot;3&quot; unique_id=&quot;12171&quot;&gt;&lt;property id=&quot;20148&quot; value=&quot;5&quot;/&gt;&lt;property id=&quot;20300&quot; value=&quot;Slide 27&quot;/&gt;&lt;property id=&quot;20307&quot; value=&quot;270&quot;/&gt;&lt;/object&gt;&lt;object type=&quot;3&quot; unique_id=&quot;12172&quot;&gt;&lt;property id=&quot;20148&quot; value=&quot;5&quot;/&gt;&lt;property id=&quot;20300&quot; value=&quot;Slide 28&quot;/&gt;&lt;property id=&quot;20307&quot; value=&quot;271&quot;/&gt;&lt;/object&gt;&lt;object type=&quot;3&quot; unique_id=&quot;12173&quot;&gt;&lt;property id=&quot;20148&quot; value=&quot;5&quot;/&gt;&lt;property id=&quot;20300&quot; value=&quot;Slide 30&quot;/&gt;&lt;property id=&quot;20307&quot; value=&quot;272&quot;/&gt;&lt;/object&gt;&lt;object type=&quot;3&quot; unique_id=&quot;12174&quot;&gt;&lt;property id=&quot;20148&quot; value=&quot;5&quot;/&gt;&lt;property id=&quot;20300&quot; value=&quot;Slide 31&quot;/&gt;&lt;property id=&quot;20307&quot; value=&quot;273&quot;/&gt;&lt;/object&gt;&lt;object type=&quot;3&quot; unique_id=&quot;12175&quot;&gt;&lt;property id=&quot;20148&quot; value=&quot;5&quot;/&gt;&lt;property id=&quot;20300&quot; value=&quot;Slide 34&quot;/&gt;&lt;property id=&quot;20307&quot; value=&quot;274&quot;/&gt;&lt;/object&gt;&lt;object type=&quot;3&quot; unique_id=&quot;12176&quot;&gt;&lt;property id=&quot;20148&quot; value=&quot;5&quot;/&gt;&lt;property id=&quot;20300&quot; value=&quot;Slide 35&quot;/&gt;&lt;property id=&quot;20307&quot; value=&quot;275&quot;/&gt;&lt;/object&gt;&lt;object type=&quot;3&quot; unique_id=&quot;12177&quot;&gt;&lt;property id=&quot;20148&quot; value=&quot;5&quot;/&gt;&lt;property id=&quot;20300&quot; value=&quot;Slide 36&quot;/&gt;&lt;property id=&quot;20307&quot; value=&quot;276&quot;/&gt;&lt;/object&gt;&lt;object type=&quot;3&quot; unique_id=&quot;12178&quot;&gt;&lt;property id=&quot;20148&quot; value=&quot;5&quot;/&gt;&lt;property id=&quot;20300&quot; value=&quot;Slide 37&quot;/&gt;&lt;property id=&quot;20307&quot; value=&quot;277&quot;/&gt;&lt;/object&gt;&lt;object type=&quot;3&quot; unique_id=&quot;12179&quot;&gt;&lt;property id=&quot;20148&quot; value=&quot;5&quot;/&gt;&lt;property id=&quot;20300&quot; value=&quot;Slide 38&quot;/&gt;&lt;property id=&quot;20307&quot; value=&quot;278&quot;/&gt;&lt;/object&gt;&lt;object type=&quot;3&quot; unique_id=&quot;12180&quot;&gt;&lt;property id=&quot;20148&quot; value=&quot;5&quot;/&gt;&lt;property id=&quot;20300&quot; value=&quot;Slide 39&quot;/&gt;&lt;property id=&quot;20307&quot; value=&quot;279&quot;/&gt;&lt;/object&gt;&lt;object type=&quot;3&quot; unique_id=&quot;12181&quot;&gt;&lt;property id=&quot;20148&quot; value=&quot;5&quot;/&gt;&lt;property id=&quot;20300&quot; value=&quot;Slide 41&quot;/&gt;&lt;property id=&quot;20307&quot; value=&quot;280&quot;/&gt;&lt;/object&gt;&lt;object type=&quot;3&quot; unique_id=&quot;12182&quot;&gt;&lt;property id=&quot;20148&quot; value=&quot;5&quot;/&gt;&lt;property id=&quot;20300&quot; value=&quot;Slide 45&quot;/&gt;&lt;property id=&quot;20307&quot; value=&quot;281&quot;/&gt;&lt;/object&gt;&lt;object type=&quot;3&quot; unique_id=&quot;12183&quot;&gt;&lt;property id=&quot;20148&quot; value=&quot;5&quot;/&gt;&lt;property id=&quot;20300&quot; value=&quot;Slide 47&quot;/&gt;&lt;property id=&quot;20307&quot; value=&quot;282&quot;/&gt;&lt;/object&gt;&lt;object type=&quot;3&quot; unique_id=&quot;12184&quot;&gt;&lt;property id=&quot;20148&quot; value=&quot;5&quot;/&gt;&lt;property id=&quot;20300&quot; value=&quot;Slide 51&quot;/&gt;&lt;property id=&quot;20307&quot; value=&quot;283&quot;/&gt;&lt;/object&gt;&lt;object type=&quot;3&quot; unique_id=&quot;12185&quot;&gt;&lt;property id=&quot;20148&quot; value=&quot;5&quot;/&gt;&lt;property id=&quot;20300&quot; value=&quot;Slide 52&quot;/&gt;&lt;property id=&quot;20307&quot; value=&quot;284&quot;/&gt;&lt;/object&gt;&lt;object type=&quot;3&quot; unique_id=&quot;12186&quot;&gt;&lt;property id=&quot;20148&quot; value=&quot;5&quot;/&gt;&lt;property id=&quot;20300&quot; value=&quot;Slide 55&quot;/&gt;&lt;property id=&quot;20307&quot; value=&quot;285&quot;/&gt;&lt;/object&gt;&lt;object type=&quot;3&quot; unique_id=&quot;12187&quot;&gt;&lt;property id=&quot;20148&quot; value=&quot;5&quot;/&gt;&lt;property id=&quot;20300&quot; value=&quot;Slide 56&quot;/&gt;&lt;property id=&quot;20307&quot; value=&quot;286&quot;/&gt;&lt;/object&gt;&lt;object type=&quot;3&quot; unique_id=&quot;12188&quot;&gt;&lt;property id=&quot;20148&quot; value=&quot;5&quot;/&gt;&lt;property id=&quot;20300&quot; value=&quot;Slide 58&quot;/&gt;&lt;property id=&quot;20307&quot; value=&quot;287&quot;/&gt;&lt;/object&gt;&lt;object type=&quot;3&quot; unique_id=&quot;12189&quot;&gt;&lt;property id=&quot;20148&quot; value=&quot;5&quot;/&gt;&lt;property id=&quot;20300&quot; value=&quot;Slide 61&quot;/&gt;&lt;property id=&quot;20307&quot; value=&quot;288&quot;/&gt;&lt;/object&gt;&lt;object type=&quot;3&quot; unique_id=&quot;12190&quot;&gt;&lt;property id=&quot;20148&quot; value=&quot;5&quot;/&gt;&lt;property id=&quot;20300&quot; value=&quot;Slide 65&quot;/&gt;&lt;property id=&quot;20307&quot; value=&quot;289&quot;/&gt;&lt;/object&gt;&lt;object type=&quot;3&quot; unique_id=&quot;12191&quot;&gt;&lt;property id=&quot;20148&quot; value=&quot;5&quot;/&gt;&lt;property id=&quot;20300&quot; value=&quot;Slide 68&quot;/&gt;&lt;property id=&quot;20307&quot; value=&quot;290&quot;/&gt;&lt;/object&gt;&lt;object type=&quot;3&quot; unique_id=&quot;12192&quot;&gt;&lt;property id=&quot;20148&quot; value=&quot;5&quot;/&gt;&lt;property id=&quot;20300&quot; value=&quot;Slide 73&quot;/&gt;&lt;property id=&quot;20307&quot; value=&quot;291&quot;/&gt;&lt;/object&gt;&lt;object type=&quot;3&quot; unique_id=&quot;12193&quot;&gt;&lt;property id=&quot;20148&quot; value=&quot;5&quot;/&gt;&lt;property id=&quot;20300&quot; value=&quot;Slide 74&quot;/&gt;&lt;property id=&quot;20307&quot; value=&quot;292&quot;/&gt;&lt;/object&gt;&lt;object type=&quot;3&quot; unique_id=&quot;12194&quot;&gt;&lt;property id=&quot;20148&quot; value=&quot;5&quot;/&gt;&lt;property id=&quot;20300&quot; value=&quot;Slide 75&quot;/&gt;&lt;property id=&quot;20307&quot; value=&quot;293&quot;/&gt;&lt;/object&gt;&lt;object type=&quot;3&quot; unique_id=&quot;12195&quot;&gt;&lt;property id=&quot;20148&quot; value=&quot;5&quot;/&gt;&lt;property id=&quot;20300&quot; value=&quot;Slide 76&quot;/&gt;&lt;property id=&quot;20307&quot; value=&quot;294&quot;/&gt;&lt;/object&gt;&lt;object type=&quot;3&quot; unique_id=&quot;12196&quot;&gt;&lt;property id=&quot;20148&quot; value=&quot;5&quot;/&gt;&lt;property id=&quot;20300&quot; value=&quot;Slide 80&quot;/&gt;&lt;property id=&quot;20307&quot; value=&quot;295&quot;/&gt;&lt;/object&gt;&lt;object type=&quot;3&quot; unique_id=&quot;12197&quot;&gt;&lt;property id=&quot;20148&quot; value=&quot;5&quot;/&gt;&lt;property id=&quot;20300&quot; value=&quot;Slide 83&quot;/&gt;&lt;property id=&quot;20307&quot; value=&quot;296&quot;/&gt;&lt;/object&gt;&lt;object type=&quot;3&quot; unique_id=&quot;12198&quot;&gt;&lt;property id=&quot;20148&quot; value=&quot;5&quot;/&gt;&lt;property id=&quot;20300&quot; value=&quot;Slide 85&quot;/&gt;&lt;property id=&quot;20307&quot; value=&quot;297&quot;/&gt;&lt;/object&gt;&lt;object type=&quot;3&quot; unique_id=&quot;12199&quot;&gt;&lt;property id=&quot;20148&quot; value=&quot;5&quot;/&gt;&lt;property id=&quot;20300&quot; value=&quot;Slide 88&quot;/&gt;&lt;property id=&quot;20307&quot; value=&quot;298&quot;/&gt;&lt;/object&gt;&lt;object type=&quot;3&quot; unique_id=&quot;12200&quot;&gt;&lt;property id=&quot;20148&quot; value=&quot;5&quot;/&gt;&lt;property id=&quot;20300&quot; value=&quot;Slide 89&quot;/&gt;&lt;property id=&quot;20307&quot; value=&quot;299&quot;/&gt;&lt;/object&gt;&lt;object type=&quot;3&quot; unique_id=&quot;12201&quot;&gt;&lt;property id=&quot;20148&quot; value=&quot;5&quot;/&gt;&lt;property id=&quot;20300&quot; value=&quot;Slide 90&quot;/&gt;&lt;property id=&quot;20307&quot; value=&quot;300&quot;/&gt;&lt;/object&gt;&lt;object type=&quot;3&quot; unique_id=&quot;12202&quot;&gt;&lt;property id=&quot;20148&quot; value=&quot;5&quot;/&gt;&lt;property id=&quot;20300&quot; value=&quot;Slide 95&quot;/&gt;&lt;property id=&quot;20307&quot; value=&quot;301&quot;/&gt;&lt;/object&gt;&lt;object type=&quot;3&quot; unique_id=&quot;12203&quot;&gt;&lt;property id=&quot;20148&quot; value=&quot;5&quot;/&gt;&lt;property id=&quot;20300&quot; value=&quot;Slide 96&quot;/&gt;&lt;property id=&quot;20307&quot; value=&quot;302&quot;/&gt;&lt;/object&gt;&lt;object type=&quot;3&quot; unique_id=&quot;12204&quot;&gt;&lt;property id=&quot;20148&quot; value=&quot;5&quot;/&gt;&lt;property id=&quot;20300&quot; value=&quot;Slide 97&quot;/&gt;&lt;property id=&quot;20307&quot; value=&quot;303&quot;/&gt;&lt;/object&gt;&lt;object type=&quot;3&quot; unique_id=&quot;12205&quot;&gt;&lt;property id=&quot;20148&quot; value=&quot;5&quot;/&gt;&lt;property id=&quot;20300&quot; value=&quot;Slide 101&quot;/&gt;&lt;property id=&quot;20307&quot; value=&quot;304&quot;/&gt;&lt;/object&gt;&lt;object type=&quot;3&quot; unique_id=&quot;12206&quot;&gt;&lt;property id=&quot;20148&quot; value=&quot;5&quot;/&gt;&lt;property id=&quot;20300&quot; value=&quot;Slide 102&quot;/&gt;&lt;property id=&quot;20307&quot; value=&quot;305&quot;/&gt;&lt;/object&gt;&lt;object type=&quot;3&quot; unique_id=&quot;12207&quot;&gt;&lt;property id=&quot;20148&quot; value=&quot;5&quot;/&gt;&lt;property id=&quot;20300&quot; value=&quot;Slide 105&quot;/&gt;&lt;property id=&quot;20307&quot; value=&quot;306&quot;/&gt;&lt;/object&gt;&lt;object type=&quot;3&quot; unique_id=&quot;12208&quot;&gt;&lt;property id=&quot;20148&quot; value=&quot;5&quot;/&gt;&lt;property id=&quot;20300&quot; value=&quot;Slide 106&quot;/&gt;&lt;property id=&quot;20307&quot; value=&quot;307&quot;/&gt;&lt;/object&gt;&lt;object type=&quot;3&quot; unique_id=&quot;12209&quot;&gt;&lt;property id=&quot;20148&quot; value=&quot;5&quot;/&gt;&lt;property id=&quot;20300&quot; value=&quot;Slide 110&quot;/&gt;&lt;property id=&quot;20307&quot; value=&quot;308&quot;/&gt;&lt;/object&gt;&lt;object type=&quot;3&quot; unique_id=&quot;12210&quot;&gt;&lt;property id=&quot;20148&quot; value=&quot;5&quot;/&gt;&lt;property id=&quot;20300&quot; value=&quot;Slide 111&quot;/&gt;&lt;property id=&quot;20307&quot; value=&quot;309&quot;/&gt;&lt;/object&gt;&lt;object type=&quot;3&quot; unique_id=&quot;12211&quot;&gt;&lt;property id=&quot;20148&quot; value=&quot;5&quot;/&gt;&lt;property id=&quot;20300&quot; value=&quot;Slide 114&quot;/&gt;&lt;property id=&quot;20307&quot; value=&quot;310&quot;/&gt;&lt;/object&gt;&lt;object type=&quot;3&quot; unique_id=&quot;12212&quot;&gt;&lt;property id=&quot;20148&quot; value=&quot;5&quot;/&gt;&lt;property id=&quot;20300&quot; value=&quot;Slide 115&quot;/&gt;&lt;property id=&quot;20307&quot; value=&quot;311&quot;/&gt;&lt;/object&gt;&lt;object type=&quot;3&quot; unique_id=&quot;12213&quot;&gt;&lt;property id=&quot;20148&quot; value=&quot;5&quot;/&gt;&lt;property id=&quot;20300&quot; value=&quot;Slide 116&quot;/&gt;&lt;property id=&quot;20307&quot; value=&quot;312&quot;/&gt;&lt;/object&gt;&lt;object type=&quot;3&quot; unique_id=&quot;12214&quot;&gt;&lt;property id=&quot;20148&quot; value=&quot;5&quot;/&gt;&lt;property id=&quot;20300&quot; value=&quot;Slide 123&quot;/&gt;&lt;property id=&quot;20307&quot; value=&quot;313&quot;/&gt;&lt;/object&gt;&lt;object type=&quot;3&quot; unique_id=&quot;12215&quot;&gt;&lt;property id=&quot;20148&quot; value=&quot;5&quot;/&gt;&lt;property id=&quot;20300&quot; value=&quot;Slide 125&quot;/&gt;&lt;property id=&quot;20307&quot; value=&quot;314&quot;/&gt;&lt;/object&gt;&lt;object type=&quot;3&quot; unique_id=&quot;12216&quot;&gt;&lt;property id=&quot;20148&quot; value=&quot;5&quot;/&gt;&lt;property id=&quot;20300&quot; value=&quot;Slide 126&quot;/&gt;&lt;property id=&quot;20307&quot; value=&quot;315&quot;/&gt;&lt;/object&gt;&lt;object type=&quot;3&quot; unique_id=&quot;12217&quot;&gt;&lt;property id=&quot;20148&quot; value=&quot;5&quot;/&gt;&lt;property id=&quot;20300&quot; value=&quot;Slide 127&quot;/&gt;&lt;property id=&quot;20307&quot; value=&quot;316&quot;/&gt;&lt;/object&gt;&lt;object type=&quot;3&quot; unique_id=&quot;12218&quot;&gt;&lt;property id=&quot;20148&quot; value=&quot;5&quot;/&gt;&lt;property id=&quot;20300&quot; value=&quot;Slide 129&quot;/&gt;&lt;property id=&quot;20307&quot; value=&quot;317&quot;/&gt;&lt;/object&gt;&lt;object type=&quot;3&quot; unique_id=&quot;12219&quot;&gt;&lt;property id=&quot;20148&quot; value=&quot;5&quot;/&gt;&lt;property id=&quot;20300&quot; value=&quot;Slide 130&quot;/&gt;&lt;property id=&quot;20307&quot; value=&quot;318&quot;/&gt;&lt;/object&gt;&lt;object type=&quot;3&quot; unique_id=&quot;12220&quot;&gt;&lt;property id=&quot;20148&quot; value=&quot;5&quot;/&gt;&lt;property id=&quot;20300&quot; value=&quot;Slide 138&quot;/&gt;&lt;property id=&quot;20307&quot; value=&quot;319&quot;/&gt;&lt;/object&gt;&lt;object type=&quot;3&quot; unique_id=&quot;12221&quot;&gt;&lt;property id=&quot;20148&quot; value=&quot;5&quot;/&gt;&lt;property id=&quot;20300&quot; value=&quot;Slide 142&quot;/&gt;&lt;property id=&quot;20307&quot; value=&quot;320&quot;/&gt;&lt;/object&gt;&lt;object type=&quot;3&quot; unique_id=&quot;12222&quot;&gt;&lt;property id=&quot;20148&quot; value=&quot;5&quot;/&gt;&lt;property id=&quot;20300&quot; value=&quot;Slide 146&quot;/&gt;&lt;property id=&quot;20307&quot; value=&quot;321&quot;/&gt;&lt;/object&gt;&lt;object type=&quot;3&quot; unique_id=&quot;12223&quot;&gt;&lt;property id=&quot;20148&quot; value=&quot;5&quot;/&gt;&lt;property id=&quot;20300&quot; value=&quot;Slide 155&quot;/&gt;&lt;property id=&quot;20307&quot; value=&quot;322&quot;/&gt;&lt;/object&gt;&lt;object type=&quot;3&quot; unique_id=&quot;12224&quot;&gt;&lt;property id=&quot;20148&quot; value=&quot;5&quot;/&gt;&lt;property id=&quot;20300&quot; value=&quot;Slide 156&quot;/&gt;&lt;property id=&quot;20307&quot; value=&quot;323&quot;/&gt;&lt;/object&gt;&lt;object type=&quot;3&quot; unique_id=&quot;12225&quot;&gt;&lt;property id=&quot;20148&quot; value=&quot;5&quot;/&gt;&lt;property id=&quot;20300&quot; value=&quot;Slide 157&quot;/&gt;&lt;property id=&quot;20307&quot; value=&quot;324&quot;/&gt;&lt;/object&gt;&lt;object type=&quot;3&quot; unique_id=&quot;12226&quot;&gt;&lt;property id=&quot;20148&quot; value=&quot;5&quot;/&gt;&lt;property id=&quot;20300&quot; value=&quot;Slide 158&quot;/&gt;&lt;property id=&quot;20307&quot; value=&quot;325&quot;/&gt;&lt;/object&gt;&lt;object type=&quot;3&quot; unique_id=&quot;12227&quot;&gt;&lt;property id=&quot;20148&quot; value=&quot;5&quot;/&gt;&lt;property id=&quot;20300&quot; value=&quot;Slide 159&quot;/&gt;&lt;property id=&quot;20307&quot; value=&quot;326&quot;/&gt;&lt;/object&gt;&lt;object type=&quot;3&quot; unique_id=&quot;12228&quot;&gt;&lt;property id=&quot;20148&quot; value=&quot;5&quot;/&gt;&lt;property id=&quot;20300&quot; value=&quot;Slide 164&quot;/&gt;&lt;property id=&quot;20307&quot; value=&quot;327&quot;/&gt;&lt;/object&gt;&lt;object type=&quot;3&quot; unique_id=&quot;12229&quot;&gt;&lt;property id=&quot;20148&quot; value=&quot;5&quot;/&gt;&lt;property id=&quot;20300&quot; value=&quot;Slide 165&quot;/&gt;&lt;property id=&quot;20307&quot; value=&quot;328&quot;/&gt;&lt;/object&gt;&lt;object type=&quot;3&quot; unique_id=&quot;12230&quot;&gt;&lt;property id=&quot;20148&quot; value=&quot;5&quot;/&gt;&lt;property id=&quot;20300&quot; value=&quot;Slide 166&quot;/&gt;&lt;property id=&quot;20307&quot; value=&quot;329&quot;/&gt;&lt;/object&gt;&lt;object type=&quot;3&quot; unique_id=&quot;12231&quot;&gt;&lt;property id=&quot;20148&quot; value=&quot;5&quot;/&gt;&lt;property id=&quot;20300&quot; value=&quot;Slide 167&quot;/&gt;&lt;property id=&quot;20307&quot; value=&quot;330&quot;/&gt;&lt;/object&gt;&lt;object type=&quot;3&quot; unique_id=&quot;12232&quot;&gt;&lt;property id=&quot;20148&quot; value=&quot;5&quot;/&gt;&lt;property id=&quot;20300&quot; value=&quot;Slide 168&quot;/&gt;&lt;property id=&quot;20307&quot; value=&quot;331&quot;/&gt;&lt;/object&gt;&lt;object type=&quot;3&quot; unique_id=&quot;12233&quot;&gt;&lt;property id=&quot;20148&quot; value=&quot;5&quot;/&gt;&lt;property id=&quot;20300&quot; value=&quot;Slide 175&quot;/&gt;&lt;property id=&quot;20307&quot; value=&quot;332&quot;/&gt;&lt;/object&gt;&lt;object type=&quot;3&quot; unique_id=&quot;12234&quot;&gt;&lt;property id=&quot;20148&quot; value=&quot;5&quot;/&gt;&lt;property id=&quot;20300&quot; value=&quot;Slide 176&quot;/&gt;&lt;property id=&quot;20307&quot; value=&quot;333&quot;/&gt;&lt;/object&gt;&lt;object type=&quot;3&quot; unique_id=&quot;12235&quot;&gt;&lt;property id=&quot;20148&quot; value=&quot;5&quot;/&gt;&lt;property id=&quot;20300&quot; value=&quot;Slide 177&quot;/&gt;&lt;property id=&quot;20307&quot; value=&quot;334&quot;/&gt;&lt;/object&gt;&lt;object type=&quot;3&quot; unique_id=&quot;53859&quot;&gt;&lt;property id=&quot;20148&quot; value=&quot;5&quot;/&gt;&lt;property id=&quot;20300&quot; value=&quot;Slide 1 - &amp;quot;Chapter 7 C Pointers&amp;quot;&quot;/&gt;&lt;property id=&quot;20307&quot; value=&quot;335&quot;/&gt;&lt;/object&gt;&lt;object type=&quot;3&quot; unique_id=&quot;53860&quot;&gt;&lt;property id=&quot;20148&quot; value=&quot;5&quot;/&gt;&lt;property id=&quot;20300&quot; value=&quot;Slide 5 - &amp;quot;7.1  Introduction&amp;quot;&quot;/&gt;&lt;property id=&quot;20307&quot; value=&quot;336&quot;/&gt;&lt;/object&gt;&lt;object type=&quot;3&quot; unique_id=&quot;53861&quot;&gt;&lt;property id=&quot;20148&quot; value=&quot;5&quot;/&gt;&lt;property id=&quot;20300&quot; value=&quot;Slide 6 - &amp;quot;7.2  Pointer Variable Definitions and Initialization&amp;quot;&quot;/&gt;&lt;property id=&quot;20307&quot; value=&quot;337&quot;/&gt;&lt;/object&gt;&lt;object type=&quot;3&quot; unique_id=&quot;53862&quot;&gt;&lt;property id=&quot;20148&quot; value=&quot;5&quot;/&gt;&lt;property id=&quot;20300&quot; value=&quot;Slide 8 - &amp;quot;7.2  Pointer Variable Definitions and Initialization (cont.)&amp;quot;&quot;/&gt;&lt;property id=&quot;20307&quot; value=&quot;338&quot;/&gt;&lt;/object&gt;&lt;object type=&quot;3&quot; unique_id=&quot;53863&quot;&gt;&lt;property id=&quot;20148&quot; value=&quot;5&quot;/&gt;&lt;property id=&quot;20300&quot; value=&quot;Slide 9 - &amp;quot;7.2  Pointer Variable Definitions and Initialization (cont.)&amp;quot;&quot;/&gt;&lt;property id=&quot;20307&quot; value=&quot;339&quot;/&gt;&lt;/object&gt;&lt;object type=&quot;3&quot; unique_id=&quot;53864&quot;&gt;&lt;property id=&quot;20148&quot; value=&quot;5&quot;/&gt;&lt;property id=&quot;20300&quot; value=&quot;Slide 12 - &amp;quot;7.2  Pointer Variable Definitions and Initialization (cont.)&amp;quot;&quot;/&gt;&lt;property id=&quot;20307&quot; value=&quot;340&quot;/&gt;&lt;/object&gt;&lt;object type=&quot;3&quot; unique_id=&quot;53865&quot;&gt;&lt;property id=&quot;20148&quot; value=&quot;5&quot;/&gt;&lt;property id=&quot;20300&quot; value=&quot;Slide 13 - &amp;quot;7.2  Pointer Variable Definitions and Initialization (cont.)&amp;quot;&quot;/&gt;&lt;property id=&quot;20307&quot; value=&quot;341&quot;/&gt;&lt;/object&gt;&lt;object type=&quot;3&quot; unique_id=&quot;53866&quot;&gt;&lt;property id=&quot;20148&quot; value=&quot;5&quot;/&gt;&lt;property id=&quot;20300&quot; value=&quot;Slide 15 - &amp;quot;7.3  Pointer Operators&amp;quot;&quot;/&gt;&lt;property id=&quot;20307&quot; value=&quot;342&quot;/&gt;&lt;/object&gt;&lt;object type=&quot;3&quot; unique_id=&quot;53867&quot;&gt;&lt;property id=&quot;20148&quot; value=&quot;5&quot;/&gt;&lt;property id=&quot;20300&quot; value=&quot;Slide 16 - &amp;quot;7.3  Pointer Operators (Cont.)&amp;quot;&quot;/&gt;&lt;property id=&quot;20307&quot; value=&quot;343&quot;/&gt;&lt;/object&gt;&lt;object type=&quot;3&quot; unique_id=&quot;53868&quot;&gt;&lt;property id=&quot;20148&quot; value=&quot;5&quot;/&gt;&lt;property id=&quot;20300&quot; value=&quot;Slide 18 - &amp;quot;7.3  Pointer Operators (Cont.)&amp;quot;&quot;/&gt;&lt;property id=&quot;20307&quot; value=&quot;344&quot;/&gt;&lt;/object&gt;&lt;object type=&quot;3&quot; unique_id=&quot;53869&quot;&gt;&lt;property id=&quot;20148&quot; value=&quot;5&quot;/&gt;&lt;property id=&quot;20300&quot; value=&quot;Slide 20 - &amp;quot;7.3  Pointer Operators (Cont.)&amp;quot;&quot;/&gt;&lt;property id=&quot;20307&quot; value=&quot;345&quot;/&gt;&lt;/object&gt;&lt;object type=&quot;3&quot; unique_id=&quot;53870&quot;&gt;&lt;property id=&quot;20148&quot; value=&quot;5&quot;/&gt;&lt;property id=&quot;20300&quot; value=&quot;Slide 24 - &amp;quot;7.4  Passing Arguments to Functions by Reference&amp;quot;&quot;/&gt;&lt;property id=&quot;20307&quot; value=&quot;346&quot;/&gt;&lt;/object&gt;&lt;object type=&quot;3&quot; unique_id=&quot;53871&quot;&gt;&lt;property id=&quot;20148&quot; value=&quot;5&quot;/&gt;&lt;property id=&quot;20300&quot; value=&quot;Slide 25 - &amp;quot;7.4  Passing Arguments to Functions by Reference (Cont.)&amp;quot;&quot;/&gt;&lt;property id=&quot;20307&quot; value=&quot;347&quot;/&gt;&lt;/object&gt;&lt;object type=&quot;3&quot; unique_id=&quot;53872&quot;&gt;&lt;property id=&quot;20148&quot; value=&quot;5&quot;/&gt;&lt;property id=&quot;20300&quot; value=&quot;Slide 26 - &amp;quot;7.4  Passing Arguments to Functions by Reference (Cont.)&amp;quot;&quot;/&gt;&lt;property id=&quot;20307&quot; value=&quot;348&quot;/&gt;&lt;/object&gt;&lt;object type=&quot;3&quot; unique_id=&quot;53873&quot;&gt;&lt;property id=&quot;20148&quot; value=&quot;5&quot;/&gt;&lt;property id=&quot;20300&quot; value=&quot;Slide 29 - &amp;quot;7.4  Passing Arguments to Functions by Reference (Cont.)&amp;quot;&quot;/&gt;&lt;property id=&quot;20307&quot; value=&quot;349&quot;/&gt;&lt;/object&gt;&lt;object type=&quot;3&quot; unique_id=&quot;53874&quot;&gt;&lt;property id=&quot;20148&quot; value=&quot;5&quot;/&gt;&lt;property id=&quot;20300&quot; value=&quot;Slide 32 - &amp;quot;7.4  Passing Arguments to Functions by Reference (Cont.)&amp;quot;&quot;/&gt;&lt;property id=&quot;20307&quot; value=&quot;350&quot;/&gt;&lt;/object&gt;&lt;object type=&quot;3&quot; unique_id=&quot;53875&quot;&gt;&lt;property id=&quot;20148&quot; value=&quot;5&quot;/&gt;&lt;property id=&quot;20300&quot; value=&quot;Slide 33 - &amp;quot;7.4  Passing Arguments to Functions by Reference (Cont.)&amp;quot;&quot;/&gt;&lt;property id=&quot;20307&quot; value=&quot;351&quot;/&gt;&lt;/object&gt;&lt;object type=&quot;3&quot; unique_id=&quot;53876&quot;&gt;&lt;property id=&quot;20148&quot; value=&quot;5&quot;/&gt;&lt;property id=&quot;20300&quot; value=&quot;Slide 40 - &amp;quot;7.5  Using the const Qualifier with Pointers&amp;quot;&quot;/&gt;&lt;property id=&quot;20307&quot; value=&quot;352&quot;/&gt;&lt;/object&gt;&lt;object type=&quot;3&quot; unique_id=&quot;53877&quot;&gt;&lt;property id=&quot;20148&quot; value=&quot;5&quot;/&gt;&lt;property id=&quot;20300&quot; value=&quot;Slide 42 - &amp;quot;7.5  Using the const Qualifier with Pointers (Cont.)&amp;quot;&quot;/&gt;&lt;property id=&quot;20307&quot; value=&quot;353&quot;/&gt;&lt;/object&gt;&lt;object type=&quot;3&quot; unique_id=&quot;53878&quot;&gt;&lt;property id=&quot;20148&quot; value=&quot;5&quot;/&gt;&lt;property id=&quot;20300&quot; value=&quot;Slide 43 - &amp;quot;7.5  Using the const Qualifier with Pointers (Cont.)&amp;quot;&quot;/&gt;&lt;property id=&quot;20307&quot; value=&quot;354&quot;/&gt;&lt;/object&gt;&lt;object type=&quot;3&quot; unique_id=&quot;53879&quot;&gt;&lt;property id=&quot;20148&quot; value=&quot;5&quot;/&gt;&lt;property id=&quot;20300&quot; value=&quot;Slide 44 - &amp;quot;7.5  Using the const Qualifier with Pointers (Cont.)&amp;quot;&quot;/&gt;&lt;property id=&quot;20307&quot; value=&quot;355&quot;/&gt;&lt;/object&gt;&lt;object type=&quot;3&quot; unique_id=&quot;53880&quot;&gt;&lt;property id=&quot;20148&quot; value=&quot;5&quot;/&gt;&lt;property id=&quot;20300&quot; value=&quot;Slide 46 - &amp;quot;7.5  Using the const Qualifier with Pointers (Cont.)&amp;quot;&quot;/&gt;&lt;property id=&quot;20307&quot; value=&quot;356&quot;/&gt;&lt;/object&gt;&lt;object type=&quot;3&quot; unique_id=&quot;53881&quot;&gt;&lt;property id=&quot;20148&quot; value=&quot;5&quot;/&gt;&lt;property id=&quot;20300&quot; value=&quot;Slide 48 - &amp;quot;7.5  Using the const Qualifier with Pointers (Cont.)&amp;quot;&quot;/&gt;&lt;property id=&quot;20307&quot; value=&quot;357&quot;/&gt;&lt;/object&gt;&lt;object type=&quot;3&quot; unique_id=&quot;53882&quot;&gt;&lt;property id=&quot;20148&quot; value=&quot;5&quot;/&gt;&lt;property id=&quot;20300&quot; value=&quot;Slide 49 - &amp;quot;7.5.1  Converting a String to Uppercase Using a Non-Constant Pointer to Non-Constant Data&amp;quot;&quot;/&gt;&lt;property id=&quot;20307&quot; value=&quot;358&quot;/&gt;&lt;/object&gt;&lt;object type=&quot;3&quot; unique_id=&quot;53883&quot;&gt;&lt;property id=&quot;20148&quot; value=&quot;5&quot;/&gt;&lt;property id=&quot;20300&quot; value=&quot;Slide 50 - &amp;quot;7.5.1  Converting a String to Uppercase Using a Non-Constant Pointer to Non-Constant Data (Cont.)&amp;quot;&quot;/&gt;&lt;property id=&quot;20307&quot; value=&quot;359&quot;/&gt;&lt;/object&gt;&lt;object type=&quot;3&quot; unique_id=&quot;53884&quot;&gt;&lt;property id=&quot;20148&quot; value=&quot;5&quot;/&gt;&lt;property id=&quot;20300&quot; value=&quot;Slide 53 - &amp;quot;7.5.2  Printing a String One Character at a Time Using a Non-Constant Pointer to Constant Data&amp;quot;&quot;/&gt;&lt;property id=&quot;20307&quot; value=&quot;360&quot;/&gt;&lt;/object&gt;&lt;object type=&quot;3&quot; unique_id=&quot;53885&quot;&gt;&lt;property id=&quot;20148&quot; value=&quot;5&quot;/&gt;&lt;property id=&quot;20300&quot; value=&quot;Slide 54 - &amp;quot;7.5.2  Printing a String One Character at a Time Using a Non-Constant Pointer to Constant Data (Cont.)&amp;quot;&quot;/&gt;&lt;property id=&quot;20307&quot; value=&quot;361&quot;/&gt;&lt;/object&gt;&lt;object type=&quot;3&quot; unique_id=&quot;53886&quot;&gt;&lt;property id=&quot;20148&quot; value=&quot;5&quot;/&gt;&lt;property id=&quot;20300&quot; value=&quot;Slide 57 - &amp;quot;7.5.2  Printing a String One Character at a Time Using a Non-Constant Pointer to Constant Data (Cont.)&amp;quot;&quot;/&gt;&lt;property id=&quot;20307&quot; value=&quot;362&quot;/&gt;&lt;/object&gt;&lt;object type=&quot;3&quot; unique_id=&quot;53887&quot;&gt;&lt;property id=&quot;20148&quot; value=&quot;5&quot;/&gt;&lt;property id=&quot;20300&quot; value=&quot;Slide 59 - &amp;quot;7.5.2  Printing a String One Character at a Time Using a Non-Constant Pointer to Constant Data (Cont.)&amp;quot;&quot;/&gt;&lt;property id=&quot;20307&quot; value=&quot;363&quot;/&gt;&lt;/object&gt;&lt;object type=&quot;3&quot; unique_id=&quot;53888&quot;&gt;&lt;property id=&quot;20148&quot; value=&quot;5&quot;/&gt;&lt;property id=&quot;20300&quot; value=&quot;Slide 60 - &amp;quot;7.5.2  Printing a String One Character at a Time Using a Non-Constant Pointer to Constant Data (Cont.)&amp;quot;&quot;/&gt;&lt;property id=&quot;20307&quot; value=&quot;364&quot;/&gt;&lt;/object&gt;&lt;object type=&quot;3&quot; unique_id=&quot;53889&quot;&gt;&lt;property id=&quot;20148&quot; value=&quot;5&quot;/&gt;&lt;property id=&quot;20300&quot; value=&quot;Slide 62 - &amp;quot;7.5.2  Printing a String One Character at a Time Using a Non-Constant Pointer to Constant Data (Cont.)&amp;quot;&quot;/&gt;&lt;property id=&quot;20307&quot; value=&quot;365&quot;/&gt;&lt;/object&gt;&lt;object type=&quot;3&quot; unique_id=&quot;53890&quot;&gt;&lt;property id=&quot;20148&quot; value=&quot;5&quot;/&gt;&lt;property id=&quot;20300&quot; value=&quot;Slide 63 - &amp;quot;7.5.3  Attempting to Modify a Constant Pointer to Non-Constant Data&amp;quot;&quot;/&gt;&lt;property id=&quot;20307&quot; value=&quot;366&quot;/&gt;&lt;/object&gt;&lt;object type=&quot;3&quot; unique_id=&quot;53891&quot;&gt;&lt;property id=&quot;20148&quot; value=&quot;5&quot;/&gt;&lt;property id=&quot;20300&quot; value=&quot;Slide 64 - &amp;quot;7.5.3  Attempting to Modify a Constant Pointer to Non-Constant Data (Cont.)&amp;quot;&quot;/&gt;&lt;property id=&quot;20307&quot; value=&quot;367&quot;/&gt;&lt;/object&gt;&lt;object type=&quot;3&quot; unique_id=&quot;53892&quot;&gt;&lt;property id=&quot;20148&quot; value=&quot;5&quot;/&gt;&lt;property id=&quot;20300&quot; value=&quot;Slide 66 - &amp;quot;7.5.4  Attempting to Modify a Constant Pointer to Constant Data&amp;quot;&quot;/&gt;&lt;property id=&quot;20307&quot; value=&quot;368&quot;/&gt;&lt;/object&gt;&lt;object type=&quot;3&quot; unique_id=&quot;53893&quot;&gt;&lt;property id=&quot;20148&quot; value=&quot;5&quot;/&gt;&lt;property id=&quot;20300&quot; value=&quot;Slide 67 - &amp;quot;7.5  Using the const Qualifier with Pointers (Const.)&amp;quot;&quot;/&gt;&lt;property id=&quot;20307&quot; value=&quot;369&quot;/&gt;&lt;/object&gt;&lt;object type=&quot;3&quot; unique_id=&quot;53894&quot;&gt;&lt;property id=&quot;20148&quot; value=&quot;5&quot;/&gt;&lt;property id=&quot;20300&quot; value=&quot;Slide 69 - &amp;quot;7.6  Bubble Sort Using Pass-by-Reference&amp;quot;&quot;/&gt;&lt;property id=&quot;20307&quot; value=&quot;370&quot;/&gt;&lt;/object&gt;&lt;object type=&quot;3&quot; unique_id=&quot;53895&quot;&gt;&lt;property id=&quot;20148&quot; value=&quot;5&quot;/&gt;&lt;property id=&quot;20300&quot; value=&quot;Slide 70 - &amp;quot;7.6  Bubble Sort Using Pass-by-Reference (Cont.)&amp;quot;&quot;/&gt;&lt;property id=&quot;20307&quot; value=&quot;371&quot;/&gt;&lt;/object&gt;&lt;object type=&quot;3&quot; unique_id=&quot;53896&quot;&gt;&lt;property id=&quot;20148&quot; value=&quot;5&quot;/&gt;&lt;property id=&quot;20300&quot; value=&quot;Slide 71 - &amp;quot;7.6  Bubble Sort Using Pass-by-Reference (Cont.)&amp;quot;&quot;/&gt;&lt;property id=&quot;20307&quot; value=&quot;372&quot;/&gt;&lt;/object&gt;&lt;object type=&quot;3&quot; unique_id=&quot;53897&quot;&gt;&lt;property id=&quot;20148&quot; value=&quot;5&quot;/&gt;&lt;property id=&quot;20300&quot; value=&quot;Slide 72 - &amp;quot;7.6  Bubble Sort Using Pass-by-Reference (Cont.)&amp;quot;&quot;/&gt;&lt;property id=&quot;20307&quot; value=&quot;373&quot;/&gt;&lt;/object&gt;&lt;object type=&quot;3&quot; unique_id=&quot;53898&quot;&gt;&lt;property id=&quot;20148&quot; value=&quot;5&quot;/&gt;&lt;property id=&quot;20300&quot; value=&quot;Slide 77 - &amp;quot;7.6  Bubble Sort Using Pass-by-Reference (Cont.)&amp;quot;&quot;/&gt;&lt;property id=&quot;20307&quot; value=&quot;374&quot;/&gt;&lt;/object&gt;&lt;object type=&quot;3&quot; unique_id=&quot;53899&quot;&gt;&lt;property id=&quot;20148&quot; value=&quot;5&quot;/&gt;&lt;property id=&quot;20300&quot; value=&quot;Slide 78 - &amp;quot;7.6  Bubble Sort Using Pass-by-Reference (Cont.)&amp;quot;&quot;/&gt;&lt;property id=&quot;20307&quot; value=&quot;375&quot;/&gt;&lt;/object&gt;&lt;object type=&quot;3&quot; unique_id=&quot;53900&quot;&gt;&lt;property id=&quot;20148&quot; value=&quot;5&quot;/&gt;&lt;property id=&quot;20300&quot; value=&quot;Slide 79 - &amp;quot;7.6  Bubble Sort Using Pass-by-Reference (Cont.)&amp;quot;&quot;/&gt;&lt;property id=&quot;20307&quot; value=&quot;376&quot;/&gt;&lt;/object&gt;&lt;object type=&quot;3&quot; unique_id=&quot;53901&quot;&gt;&lt;property id=&quot;20148&quot; value=&quot;5&quot;/&gt;&lt;property id=&quot;20300&quot; value=&quot;Slide 81 - &amp;quot;7.6  Bubble Sort Using Pass-by-Reference (Cont.)&amp;quot;&quot;/&gt;&lt;property id=&quot;20307&quot; value=&quot;377&quot;/&gt;&lt;/object&gt;&lt;object type=&quot;3&quot; unique_id=&quot;53902&quot;&gt;&lt;property id=&quot;20148&quot; value=&quot;5&quot;/&gt;&lt;property id=&quot;20300&quot; value=&quot;Slide 82 - &amp;quot;7.6  Bubble Sort Using Pass-by-Reference (Cont.)&amp;quot;&quot;/&gt;&lt;property id=&quot;20307&quot; value=&quot;378&quot;/&gt;&lt;/object&gt;&lt;object type=&quot;3&quot; unique_id=&quot;53903&quot;&gt;&lt;property id=&quot;20148&quot; value=&quot;5&quot;/&gt;&lt;property id=&quot;20300&quot; value=&quot;Slide 84 - &amp;quot;7.6  Bubble Sort Using Pass-by-Reference (Cont.)&amp;quot;&quot;/&gt;&lt;property id=&quot;20307&quot; value=&quot;379&quot;/&gt;&lt;/object&gt;&lt;object type=&quot;3&quot; unique_id=&quot;53904&quot;&gt;&lt;property id=&quot;20148&quot; value=&quot;5&quot;/&gt;&lt;property id=&quot;20300&quot; value=&quot;Slide 86 - &amp;quot;7.6  Bubble Sort Using Pass-by-Reference (Cont.)&amp;quot;&quot;/&gt;&lt;property id=&quot;20307&quot; value=&quot;380&quot;/&gt;&lt;/object&gt;&lt;object type=&quot;3&quot; unique_id=&quot;53905&quot;&gt;&lt;property id=&quot;20148&quot; value=&quot;5&quot;/&gt;&lt;property id=&quot;20300&quot; value=&quot;Slide 87 - &amp;quot;7.7  sizeof Operator&amp;quot;&quot;/&gt;&lt;property id=&quot;20307&quot; value=&quot;381&quot;/&gt;&lt;/object&gt;&lt;object type=&quot;3&quot; unique_id=&quot;53906&quot;&gt;&lt;property id=&quot;20148&quot; value=&quot;5&quot;/&gt;&lt;property id=&quot;20300&quot; value=&quot;Slide 91 - &amp;quot;7.7  sizeof Operator (Cont.)&amp;quot;&quot;/&gt;&lt;property id=&quot;20307&quot; value=&quot;382&quot;/&gt;&lt;/object&gt;&lt;object type=&quot;3&quot; unique_id=&quot;53907&quot;&gt;&lt;property id=&quot;20148&quot; value=&quot;5&quot;/&gt;&lt;property id=&quot;20300&quot; value=&quot;Slide 92 - &amp;quot;7.7  sizeof Operator (Cont.)&amp;quot;&quot;/&gt;&lt;property id=&quot;20307&quot; value=&quot;383&quot;/&gt;&lt;/object&gt;&lt;object type=&quot;3&quot; unique_id=&quot;53908&quot;&gt;&lt;property id=&quot;20148&quot; value=&quot;5&quot;/&gt;&lt;property id=&quot;20300&quot; value=&quot;Slide 93 - &amp;quot;7.7  sizeof Operator (Cont.)&amp;quot;&quot;/&gt;&lt;property id=&quot;20307&quot; value=&quot;384&quot;/&gt;&lt;/object&gt;&lt;object type=&quot;3&quot; unique_id=&quot;53909&quot;&gt;&lt;property id=&quot;20148&quot; value=&quot;5&quot;/&gt;&lt;property id=&quot;20300&quot; value=&quot;Slide 94 - &amp;quot;7.7  sizeof Operator (Cont.)&amp;quot;&quot;/&gt;&lt;property id=&quot;20307&quot; value=&quot;385&quot;/&gt;&lt;/object&gt;&lt;object type=&quot;3&quot; unique_id=&quot;53910&quot;&gt;&lt;property id=&quot;20148&quot; value=&quot;5&quot;/&gt;&lt;property id=&quot;20300&quot; value=&quot;Slide 98 - &amp;quot;7.7  sizeof Operator (Cont.)&amp;quot;&quot;/&gt;&lt;property id=&quot;20307&quot; value=&quot;386&quot;/&gt;&lt;/object&gt;&lt;object type=&quot;3&quot; unique_id=&quot;53911&quot;&gt;&lt;property id=&quot;20148&quot; value=&quot;5&quot;/&gt;&lt;property id=&quot;20300&quot; value=&quot;Slide 99 - &amp;quot;7.8  Pointer Expressions and Pointer Arithmetic&amp;quot;&quot;/&gt;&lt;property id=&quot;20307&quot; value=&quot;387&quot;/&gt;&lt;/object&gt;&lt;object type=&quot;3&quot; unique_id=&quot;53912&quot;&gt;&lt;property id=&quot;20148&quot; value=&quot;5&quot;/&gt;&lt;property id=&quot;20300&quot; value=&quot;Slide 100 - &amp;quot;7.8  Pointer Expressions and Pointer Arithmetic (Cont.)&amp;quot;&quot;/&gt;&lt;property id=&quot;20307&quot; value=&quot;388&quot;/&gt;&lt;/object&gt;&lt;object type=&quot;3&quot; unique_id=&quot;53913&quot;&gt;&lt;property id=&quot;20148&quot; value=&quot;5&quot;/&gt;&lt;property id=&quot;20300&quot; value=&quot;Slide 103 - &amp;quot;7.8  Pointer Expressions and Pointer Arithmetic (Cont.)&amp;quot;&quot;/&gt;&lt;property id=&quot;20307&quot; value=&quot;389&quot;/&gt;&lt;/object&gt;&lt;object type=&quot;3&quot; unique_id=&quot;53914&quot;&gt;&lt;property id=&quot;20148&quot; value=&quot;5&quot;/&gt;&lt;property id=&quot;20300&quot; value=&quot;Slide 104 - &amp;quot;7.8  Pointer Expressions and Pointer Arithmetic (Cont.)&amp;quot;&quot;/&gt;&lt;property id=&quot;20307&quot; value=&quot;390&quot;/&gt;&lt;/object&gt;&lt;object type=&quot;3&quot; unique_id=&quot;53915&quot;&gt;&lt;property id=&quot;20148&quot; value=&quot;5&quot;/&gt;&lt;property id=&quot;20300&quot; value=&quot;Slide 107 - &amp;quot;7.8  Pointer Expressions and Pointer Arithmetic (Cont.)&amp;quot;&quot;/&gt;&lt;property id=&quot;20307&quot; value=&quot;391&quot;/&gt;&lt;/object&gt;&lt;object type=&quot;3&quot; unique_id=&quot;53916&quot;&gt;&lt;property id=&quot;20148&quot; value=&quot;5&quot;/&gt;&lt;property id=&quot;20300&quot; value=&quot;Slide 108 - &amp;quot;7.8  Pointer Expressions and Pointer Arithmetic (Cont.)&amp;quot;&quot;/&gt;&lt;property id=&quot;20307&quot; value=&quot;392&quot;/&gt;&lt;/object&gt;&lt;object type=&quot;3&quot; unique_id=&quot;53917&quot;&gt;&lt;property id=&quot;20148&quot; value=&quot;5&quot;/&gt;&lt;property id=&quot;20300&quot; value=&quot;Slide 109 - &amp;quot;7.8  Pointer Expressions and Pointer Arithmetic (Cont.)&amp;quot;&quot;/&gt;&lt;property id=&quot;20307&quot; value=&quot;393&quot;/&gt;&lt;/object&gt;&lt;object type=&quot;3&quot; unique_id=&quot;53918&quot;&gt;&lt;property id=&quot;20148&quot; value=&quot;5&quot;/&gt;&lt;property id=&quot;20300&quot; value=&quot;Slide 112 - &amp;quot;7.8  Pointer Expressions and Pointer Arithmetic (Cont.)&amp;quot;&quot;/&gt;&lt;property id=&quot;20307&quot; value=&quot;394&quot;/&gt;&lt;/object&gt;&lt;object type=&quot;3&quot; unique_id=&quot;53919&quot;&gt;&lt;property id=&quot;20148&quot; value=&quot;5&quot;/&gt;&lt;property id=&quot;20300&quot; value=&quot;Slide 113 - &amp;quot;7.8  Pointer Expressions and Pointer Arithmetic (Cont.)&amp;quot;&quot;/&gt;&lt;property id=&quot;20307&quot; value=&quot;395&quot;/&gt;&lt;/object&gt;&lt;object type=&quot;3&quot; unique_id=&quot;53920&quot;&gt;&lt;property id=&quot;20148&quot; value=&quot;5&quot;/&gt;&lt;property id=&quot;20300&quot; value=&quot;Slide 117 - &amp;quot;7.8  Pointer Expressions and Pointer Arithmetic (Cont.)&amp;quot;&quot;/&gt;&lt;property id=&quot;20307&quot; value=&quot;396&quot;/&gt;&lt;/object&gt;&lt;object type=&quot;3&quot; unique_id=&quot;53921&quot;&gt;&lt;property id=&quot;20148&quot; value=&quot;5&quot;/&gt;&lt;property id=&quot;20300&quot; value=&quot;Slide 118 - &amp;quot;7.9  Relationship between Pointers and Arrays&amp;quot;&quot;/&gt;&lt;property id=&quot;20307&quot; value=&quot;397&quot;/&gt;&lt;/object&gt;&lt;object type=&quot;3&quot; unique_id=&quot;53922&quot;&gt;&lt;property id=&quot;20148&quot; value=&quot;5&quot;/&gt;&lt;property id=&quot;20300&quot; value=&quot;Slide 119 - &amp;quot;7.9  Relationship between Pointers and Arrays (Cont.)&amp;quot;&quot;/&gt;&lt;property id=&quot;20307&quot; value=&quot;398&quot;/&gt;&lt;/object&gt;&lt;object type=&quot;3&quot; unique_id=&quot;53923&quot;&gt;&lt;property id=&quot;20148&quot; value=&quot;5&quot;/&gt;&lt;property id=&quot;20300&quot; value=&quot;Slide 120 - &amp;quot;7.9  Relationship between Pointers and Arrays (Cont.)&amp;quot;&quot;/&gt;&lt;property id=&quot;20307&quot; value=&quot;399&quot;/&gt;&lt;/object&gt;&lt;object type=&quot;3&quot; unique_id=&quot;53924&quot;&gt;&lt;property id=&quot;20148&quot; value=&quot;5&quot;/&gt;&lt;property id=&quot;20300&quot; value=&quot;Slide 121 - &amp;quot;7.9  Relationship between Pointers and Arrays (Cont.)&amp;quot;&quot;/&gt;&lt;property id=&quot;20307&quot; value=&quot;400&quot;/&gt;&lt;/object&gt;&lt;object type=&quot;3&quot; unique_id=&quot;53925&quot;&gt;&lt;property id=&quot;20148&quot; value=&quot;5&quot;/&gt;&lt;property id=&quot;20300&quot; value=&quot;Slide 122 - &amp;quot;7.9  Relationship between Pointers and Arrays (Cont.)&amp;quot;&quot;/&gt;&lt;property id=&quot;20307&quot; value=&quot;401&quot;/&gt;&lt;/object&gt;&lt;object type=&quot;3&quot; unique_id=&quot;53926&quot;&gt;&lt;property id=&quot;20148&quot; value=&quot;5&quot;/&gt;&lt;property id=&quot;20300&quot; value=&quot;Slide 124 - &amp;quot;7.9  Relationship between Pointers and Arrays (Cont.)&amp;quot;&quot;/&gt;&lt;property id=&quot;20307&quot; value=&quot;402&quot;/&gt;&lt;/object&gt;&lt;object type=&quot;3&quot; unique_id=&quot;53927&quot;&gt;&lt;property id=&quot;20148&quot; value=&quot;5&quot;/&gt;&lt;property id=&quot;20300&quot; value=&quot;Slide 128 - &amp;quot;7.9  Relationship between Pointers and Arrays (Cont.)&amp;quot;&quot;/&gt;&lt;property id=&quot;20307&quot; value=&quot;403&quot;/&gt;&lt;/object&gt;&lt;object type=&quot;3&quot; unique_id=&quot;53928&quot;&gt;&lt;property id=&quot;20148&quot; value=&quot;5&quot;/&gt;&lt;property id=&quot;20300&quot; value=&quot;Slide 131 - &amp;quot;7.9  Relationship between Pointers and Arrays (Cont.)&amp;quot;&quot;/&gt;&lt;property id=&quot;20307&quot; value=&quot;404&quot;/&gt;&lt;/object&gt;&lt;object type=&quot;3&quot; unique_id=&quot;53929&quot;&gt;&lt;property id=&quot;20148&quot; value=&quot;5&quot;/&gt;&lt;property id=&quot;20300&quot; value=&quot;Slide 132 - &amp;quot;7.9  Relationship between Pointers and Arrays (Cont.)&amp;quot;&quot;/&gt;&lt;property id=&quot;20307&quot; value=&quot;405&quot;/&gt;&lt;/object&gt;&lt;object type=&quot;3&quot; unique_id=&quot;53930&quot;&gt;&lt;property id=&quot;20148&quot; value=&quot;5&quot;/&gt;&lt;property id=&quot;20300&quot; value=&quot;Slide 133 - &amp;quot;7.9  Relationship between Pointers and Arrays (Cont.)&amp;quot;&quot;/&gt;&lt;property id=&quot;20307&quot; value=&quot;406&quot;/&gt;&lt;/object&gt;&lt;object type=&quot;3&quot; unique_id=&quot;53931&quot;&gt;&lt;property id=&quot;20148&quot; value=&quot;5&quot;/&gt;&lt;property id=&quot;20300&quot; value=&quot;Slide 134 - &amp;quot;7.9  Relationship between Pointers and Arrays (Cont.)&amp;quot;&quot;/&gt;&lt;property id=&quot;20307&quot; value=&quot;407&quot;/&gt;&lt;/object&gt;&lt;object type=&quot;3&quot; unique_id=&quot;53932&quot;&gt;&lt;property id=&quot;20148&quot; value=&quot;5&quot;/&gt;&lt;property id=&quot;20300&quot; value=&quot;Slide 135 - &amp;quot;7.10  Arrays of Pointers&amp;quot;&quot;/&gt;&lt;property id=&quot;20307&quot; value=&quot;408&quot;/&gt;&lt;/object&gt;&lt;object type=&quot;3&quot; unique_id=&quot;53933&quot;&gt;&lt;property id=&quot;20148&quot; value=&quot;5&quot;/&gt;&lt;property id=&quot;20300&quot; value=&quot;Slide 136 - &amp;quot;7.10  Arrays of Pointers (Cont.)&amp;quot;&quot;/&gt;&lt;property id=&quot;20307&quot; value=&quot;409&quot;/&gt;&lt;/object&gt;&lt;object type=&quot;3&quot; unique_id=&quot;53934&quot;&gt;&lt;property id=&quot;20148&quot; value=&quot;5&quot;/&gt;&lt;property id=&quot;20300&quot; value=&quot;Slide 137 - &amp;quot;7.10  Arrays of Pointers (Cont.)&amp;quot;&quot;/&gt;&lt;property id=&quot;20307&quot; value=&quot;410&quot;/&gt;&lt;/object&gt;&lt;object type=&quot;3&quot; unique_id=&quot;53935&quot;&gt;&lt;property id=&quot;20148&quot; value=&quot;5&quot;/&gt;&lt;property id=&quot;20300&quot; value=&quot;Slide 139 - &amp;quot;7.10  Arrays of Pointers (Cont.)&amp;quot;&quot;/&gt;&lt;property id=&quot;20307&quot; value=&quot;411&quot;/&gt;&lt;/object&gt;&lt;object type=&quot;3&quot; unique_id=&quot;53936&quot;&gt;&lt;property id=&quot;20148&quot; value=&quot;5&quot;/&gt;&lt;property id=&quot;20300&quot; value=&quot;Slide 140 - &amp;quot;7.11  Case Study: Card Shuffling and Dealing Simulation&amp;quot;&quot;/&gt;&lt;property id=&quot;20307&quot; value=&quot;412&quot;/&gt;&lt;/object&gt;&lt;object type=&quot;3&quot; unique_id=&quot;53937&quot;&gt;&lt;property id=&quot;20148&quot; value=&quot;5&quot;/&gt;&lt;property id=&quot;20300&quot; value=&quot;Slide 141 - &amp;quot;7.11  Case Study: Card Shuffling and Dealing Simulation (Cont.)&amp;quot;&quot;/&gt;&lt;property id=&quot;20307&quot; value=&quot;413&quot;/&gt;&lt;/object&gt;&lt;object type=&quot;3&quot; unique_id=&quot;53938&quot;&gt;&lt;property id=&quot;20148&quot; value=&quot;5&quot;/&gt;&lt;property id=&quot;20300&quot; value=&quot;Slide 143 - &amp;quot;7.11  Case Study: Card Shuffling and Dealing Simulation (Cont.)&amp;quot;&quot;/&gt;&lt;property id=&quot;20307&quot; value=&quot;414&quot;/&gt;&lt;/object&gt;&lt;object type=&quot;3&quot; unique_id=&quot;53939&quot;&gt;&lt;property id=&quot;20148&quot; value=&quot;5&quot;/&gt;&lt;property id=&quot;20300&quot; value=&quot;Slide 144 - &amp;quot;7.11  Case Study: Card Shuffling and Dealing Simulation (Cont.)&amp;quot;&quot;/&gt;&lt;property id=&quot;20307&quot; value=&quot;415&quot;/&gt;&lt;/object&gt;&lt;object type=&quot;3&quot; unique_id=&quot;53940&quot;&gt;&lt;property id=&quot;20148&quot; value=&quot;5&quot;/&gt;&lt;property id=&quot;20300&quot; value=&quot;Slide 145 - &amp;quot;7.11  Case Study: Card Shuffling and Dealing Simulation (Cont.)&amp;quot;&quot;/&gt;&lt;property id=&quot;20307&quot; value=&quot;416&quot;/&gt;&lt;/object&gt;&lt;object type=&quot;3&quot; unique_id=&quot;53941&quot;&gt;&lt;property id=&quot;20148&quot; value=&quot;5&quot;/&gt;&lt;property id=&quot;20300&quot; value=&quot;Slide 147 - &amp;quot;7.11  Case Study: Card Shuffling and Dealing Simulation (Cont.)&amp;quot;&quot;/&gt;&lt;property id=&quot;20307&quot; value=&quot;417&quot;/&gt;&lt;/object&gt;&lt;object type=&quot;3&quot; unique_id=&quot;53942&quot;&gt;&lt;property id=&quot;20148&quot; value=&quot;5&quot;/&gt;&lt;property id=&quot;20300&quot; value=&quot;Slide 148 - &amp;quot;7.11  Case Study: Card Shuffling and Dealing Simulation (Cont.)&amp;quot;&quot;/&gt;&lt;property id=&quot;20307&quot; value=&quot;418&quot;/&gt;&lt;/object&gt;&lt;object type=&quot;3&quot; unique_id=&quot;53943&quot;&gt;&lt;property id=&quot;20148&quot; value=&quot;5&quot;/&gt;&lt;property id=&quot;20300&quot; value=&quot;Slide 149 - &amp;quot;7.11  Case Study: Card Shuffling and Dealing Simulation (Cont.)&amp;quot;&quot;/&gt;&lt;property id=&quot;20307&quot; value=&quot;419&quot;/&gt;&lt;/object&gt;&lt;object type=&quot;3&quot; unique_id=&quot;53944&quot;&gt;&lt;property id=&quot;20148&quot; value=&quot;5&quot;/&gt;&lt;property id=&quot;20300&quot; value=&quot;Slide 150 - &amp;quot;7.11  Case Study: Card Shuffling and Dealing Simulation (Cont.)&amp;quot;&quot;/&gt;&lt;property id=&quot;20307&quot; value=&quot;420&quot;/&gt;&lt;/object&gt;&lt;object type=&quot;3&quot; unique_id=&quot;53945&quot;&gt;&lt;property id=&quot;20148&quot; value=&quot;5&quot;/&gt;&lt;property id=&quot;20300&quot; value=&quot;Slide 151 - &amp;quot;7.11  Case Study: Card Shuffling and Dealing Simulation (Cont.)&amp;quot;&quot;/&gt;&lt;property id=&quot;20307&quot; value=&quot;421&quot;/&gt;&lt;/object&gt;&lt;object type=&quot;3&quot; unique_id=&quot;53946&quot;&gt;&lt;property id=&quot;20148&quot; value=&quot;5&quot;/&gt;&lt;property id=&quot;20300&quot; value=&quot;Slide 152 - &amp;quot;7.11  Case Study: Card Shuffling and Dealing Simulation (Cont.)&amp;quot;&quot;/&gt;&lt;property id=&quot;20307&quot; value=&quot;422&quot;/&gt;&lt;/object&gt;&lt;object type=&quot;3&quot; unique_id=&quot;53947&quot;&gt;&lt;property id=&quot;20148&quot; value=&quot;5&quot;/&gt;&lt;property id=&quot;20300&quot; value=&quot;Slide 153 - &amp;quot;7.11  Case Study: Card Shuffling and Dealing Simulation (Cont.)&amp;quot;&quot;/&gt;&lt;property id=&quot;20307&quot; value=&quot;423&quot;/&gt;&lt;/object&gt;&lt;object type=&quot;3&quot; unique_id=&quot;53948&quot;&gt;&lt;property id=&quot;20148&quot; value=&quot;5&quot;/&gt;&lt;property id=&quot;20300&quot; value=&quot;Slide 154 - &amp;quot;7.11  Case Study: Card Shuffling and Dealing Simulation (Cont.)&amp;quot;&quot;/&gt;&lt;property id=&quot;20307&quot; value=&quot;424&quot;/&gt;&lt;/object&gt;&lt;object type=&quot;3&quot; unique_id=&quot;53949&quot;&gt;&lt;property id=&quot;20148&quot; value=&quot;5&quot;/&gt;&lt;property id=&quot;20300&quot; value=&quot;Slide 160 - &amp;quot;7.11  Case Study: Card Shuffling and Dealing Simulation (Cont.)&amp;quot;&quot;/&gt;&lt;property id=&quot;20307&quot; value=&quot;425&quot;/&gt;&lt;/object&gt;&lt;object type=&quot;3&quot; unique_id=&quot;53950&quot;&gt;&lt;property id=&quot;20148&quot; value=&quot;5&quot;/&gt;&lt;property id=&quot;20300&quot; value=&quot;Slide 161 - &amp;quot;7.12  Pointers to Functions&amp;quot;&quot;/&gt;&lt;property id=&quot;20307&quot; value=&quot;426&quot;/&gt;&lt;/object&gt;&lt;object type=&quot;3&quot; unique_id=&quot;53951&quot;&gt;&lt;property id=&quot;20148&quot; value=&quot;5&quot;/&gt;&lt;property id=&quot;20300&quot; value=&quot;Slide 162 - &amp;quot;7.12  Pointers to Functions (Cont.)&amp;quot;&quot;/&gt;&lt;property id=&quot;20307&quot; value=&quot;427&quot;/&gt;&lt;/object&gt;&lt;object type=&quot;3&quot; unique_id=&quot;53952&quot;&gt;&lt;property id=&quot;20148&quot; value=&quot;5&quot;/&gt;&lt;property id=&quot;20300&quot; value=&quot;Slide 163 - &amp;quot;7.12  Pointers to Functions (Cont.)&amp;quot;&quot;/&gt;&lt;property id=&quot;20307&quot; value=&quot;428&quot;/&gt;&lt;/object&gt;&lt;object type=&quot;3&quot; unique_id=&quot;53953&quot;&gt;&lt;property id=&quot;20148&quot; value=&quot;5&quot;/&gt;&lt;property id=&quot;20300&quot; value=&quot;Slide 169 - &amp;quot;7.12  Pointers to Functions (Cont.)&amp;quot;&quot;/&gt;&lt;property id=&quot;20307&quot; value=&quot;429&quot;/&gt;&lt;/object&gt;&lt;object type=&quot;3&quot; unique_id=&quot;53954&quot;&gt;&lt;property id=&quot;20148&quot; value=&quot;5&quot;/&gt;&lt;property id=&quot;20300&quot; value=&quot;Slide 170 - &amp;quot;7.12  Pointers to Functions (Cont.)&amp;quot;&quot;/&gt;&lt;property id=&quot;20307&quot; value=&quot;430&quot;/&gt;&lt;/object&gt;&lt;object type=&quot;3&quot; unique_id=&quot;53955&quot;&gt;&lt;property id=&quot;20148&quot; value=&quot;5&quot;/&gt;&lt;property id=&quot;20300&quot; value=&quot;Slide 171 - &amp;quot;7.12  Pointers to Functions (Cont.)&amp;quot;&quot;/&gt;&lt;property id=&quot;20307&quot; value=&quot;431&quot;/&gt;&lt;/object&gt;&lt;object type=&quot;3&quot; unique_id=&quot;53956&quot;&gt;&lt;property id=&quot;20148&quot; value=&quot;5&quot;/&gt;&lt;property id=&quot;20300&quot; value=&quot;Slide 172 - &amp;quot;7.12  Pointers to Functions (Cont.)&amp;quot;&quot;/&gt;&lt;property id=&quot;20307&quot; value=&quot;432&quot;/&gt;&lt;/object&gt;&lt;object type=&quot;3&quot; unique_id=&quot;53957&quot;&gt;&lt;property id=&quot;20148&quot; value=&quot;5&quot;/&gt;&lt;property id=&quot;20300&quot; value=&quot;Slide 173 - &amp;quot;7.12  Pointers to Functions (Cont.)&amp;quot;&quot;/&gt;&lt;property id=&quot;20307&quot; value=&quot;433&quot;/&gt;&lt;/object&gt;&lt;object type=&quot;3&quot; unique_id=&quot;53958&quot;&gt;&lt;property id=&quot;20148&quot; value=&quot;5&quot;/&gt;&lt;property id=&quot;20300&quot; value=&quot;Slide 174 - &amp;quot;7.12  Pointers to Functions (Cont.)&amp;quot;&quot;/&gt;&lt;property id=&quot;20307&quot; value=&quot;434&quot;/&gt;&lt;/object&gt;&lt;object type=&quot;3&quot; unique_id=&quot;53959&quot;&gt;&lt;property id=&quot;20148&quot; value=&quot;5&quot;/&gt;&lt;property id=&quot;20300&quot; value=&quot;Slide 178 - &amp;quot;7.12  Pointers to Functions (Cont.)&amp;quot;&quot;/&gt;&lt;property id=&quot;20307&quot; value=&quot;435&quot;/&gt;&lt;/object&gt;&lt;object type=&quot;3&quot; unique_id=&quot;53960&quot;&gt;&lt;property id=&quot;20148&quot; value=&quot;5&quot;/&gt;&lt;property id=&quot;20300&quot; value=&quot;Slide 179 - &amp;quot;7.13  Secure C Programming&amp;quot;&quot;/&gt;&lt;property id=&quot;20307&quot; value=&quot;436&quot;/&gt;&lt;/object&gt;&lt;object type=&quot;3&quot; unique_id=&quot;53961&quot;&gt;&lt;property id=&quot;20148&quot; value=&quot;5&quot;/&gt;&lt;property id=&quot;20300&quot; value=&quot;Slide 180 - &amp;quot;7.13  Secure C Programming (Cont.)&amp;quot;&quot;/&gt;&lt;property id=&quot;20307&quot; value=&quot;437&quot;/&gt;&lt;/object&gt;&lt;object type=&quot;3&quot; unique_id=&quot;53962&quot;&gt;&lt;property id=&quot;20148&quot; value=&quot;5&quot;/&gt;&lt;property id=&quot;20300&quot; value=&quot;Slide 181 - &amp;quot;7.13  Secure C Programming (Cont.)&amp;quot;&quot;/&gt;&lt;property id=&quot;20307&quot; value=&quot;438&quot;/&gt;&lt;/object&gt;&lt;object type=&quot;3&quot; unique_id=&quot;53963&quot;&gt;&lt;property id=&quot;20148&quot; value=&quot;5&quot;/&gt;&lt;property id=&quot;20300&quot; value=&quot;Slide 182 - &amp;quot;7.13  Secure C Programming (Cont.)&amp;quot;&quot;/&gt;&lt;property id=&quot;20307&quot; value=&quot;439&quot;/&gt;&lt;/object&gt;&lt;/object&gt;&lt;object type=&quot;8&quot; unique_id=&quot;12315&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7873</Words>
  <Application>Microsoft Macintosh PowerPoint</Application>
  <PresentationFormat>On-screen Show (4:3)</PresentationFormat>
  <Paragraphs>732</Paragraphs>
  <Slides>182</Slides>
  <Notes>1</Notes>
  <HiddenSlides>0</HiddenSlides>
  <MMClips>0</MMClips>
  <ScaleCrop>false</ScaleCrop>
  <HeadingPairs>
    <vt:vector size="4" baseType="variant">
      <vt:variant>
        <vt:lpstr>Theme</vt:lpstr>
      </vt:variant>
      <vt:variant>
        <vt:i4>1</vt:i4>
      </vt:variant>
      <vt:variant>
        <vt:lpstr>Slide Titles</vt:lpstr>
      </vt:variant>
      <vt:variant>
        <vt:i4>182</vt:i4>
      </vt:variant>
    </vt:vector>
  </HeadingPairs>
  <TitlesOfParts>
    <vt:vector size="183" baseType="lpstr">
      <vt:lpstr>Office Theme</vt:lpstr>
      <vt:lpstr>Chapter 7 C Pointers</vt:lpstr>
      <vt:lpstr>Slide 2</vt:lpstr>
      <vt:lpstr>Slide 3</vt:lpstr>
      <vt:lpstr>Slide 4</vt:lpstr>
      <vt:lpstr>7.1  Introduction</vt:lpstr>
      <vt:lpstr>7.2  Pointer Variable Definitions and Initialization</vt:lpstr>
      <vt:lpstr>Slide 7</vt:lpstr>
      <vt:lpstr>7.2  Pointer Variable Definitions and Initialization (cont.)</vt:lpstr>
      <vt:lpstr>7.2  Pointer Variable Definitions and Initialization (cont.)</vt:lpstr>
      <vt:lpstr>Slide 10</vt:lpstr>
      <vt:lpstr>Slide 11</vt:lpstr>
      <vt:lpstr>7.2  Pointer Variable Definitions and Initialization (cont.)</vt:lpstr>
      <vt:lpstr>7.2  Pointer Variable Definitions and Initialization (cont.)</vt:lpstr>
      <vt:lpstr>Slide 14</vt:lpstr>
      <vt:lpstr>7.3  Pointer Operators</vt:lpstr>
      <vt:lpstr>7.3  Pointer Operators (Cont.)</vt:lpstr>
      <vt:lpstr>Slide 17</vt:lpstr>
      <vt:lpstr>7.3  Pointer Operators (Cont.)</vt:lpstr>
      <vt:lpstr>Slide 19</vt:lpstr>
      <vt:lpstr>7.3  Pointer Operators (Cont.)</vt:lpstr>
      <vt:lpstr>Slide 21</vt:lpstr>
      <vt:lpstr>Slide 22</vt:lpstr>
      <vt:lpstr>Slide 23</vt:lpstr>
      <vt:lpstr>7.4  Passing Arguments to Functions by Reference</vt:lpstr>
      <vt:lpstr>7.4  Passing Arguments to Functions by Reference (Cont.)</vt:lpstr>
      <vt:lpstr>7.4  Passing Arguments to Functions by Reference (Cont.)</vt:lpstr>
      <vt:lpstr>Slide 27</vt:lpstr>
      <vt:lpstr>Slide 28</vt:lpstr>
      <vt:lpstr>7.4  Passing Arguments to Functions by Reference (Cont.)</vt:lpstr>
      <vt:lpstr>Slide 30</vt:lpstr>
      <vt:lpstr>Slide 31</vt:lpstr>
      <vt:lpstr>7.4  Passing Arguments to Functions by Reference (Cont.)</vt:lpstr>
      <vt:lpstr>7.4  Passing Arguments to Functions by Reference (Cont.)</vt:lpstr>
      <vt:lpstr>Slide 34</vt:lpstr>
      <vt:lpstr>Slide 35</vt:lpstr>
      <vt:lpstr>Slide 36</vt:lpstr>
      <vt:lpstr>Slide 37</vt:lpstr>
      <vt:lpstr>Slide 38</vt:lpstr>
      <vt:lpstr>Slide 39</vt:lpstr>
      <vt:lpstr>7.5  Using the const Qualifier with Pointers</vt:lpstr>
      <vt:lpstr>Slide 41</vt:lpstr>
      <vt:lpstr>7.5  Using the const Qualifier with Pointers (Cont.)</vt:lpstr>
      <vt:lpstr>7.5  Using the const Qualifier with Pointers (Cont.)</vt:lpstr>
      <vt:lpstr>7.5  Using the const Qualifier with Pointers (Cont.)</vt:lpstr>
      <vt:lpstr>Slide 45</vt:lpstr>
      <vt:lpstr>7.5  Using the const Qualifier with Pointers (Cont.)</vt:lpstr>
      <vt:lpstr>Slide 47</vt:lpstr>
      <vt:lpstr>7.5  Using the const Qualifier with Pointers (Cont.)</vt:lpstr>
      <vt:lpstr>7.5.1  Converting a String to Uppercase Using a Non-Constant Pointer to Non-Constant Data</vt:lpstr>
      <vt:lpstr>7.5.1  Converting a String to Uppercase Using a Non-Constant Pointer to Non-Constant Data (Cont.)</vt:lpstr>
      <vt:lpstr>Slide 51</vt:lpstr>
      <vt:lpstr>Slide 52</vt:lpstr>
      <vt:lpstr>7.5.2  Printing a String One Character at a Time Using a Non-Constant Pointer to Constant Data</vt:lpstr>
      <vt:lpstr>7.5.2  Printing a String One Character at a Time Using a Non-Constant Pointer to Constant Data (Cont.)</vt:lpstr>
      <vt:lpstr>Slide 55</vt:lpstr>
      <vt:lpstr>Slide 56</vt:lpstr>
      <vt:lpstr>7.5.2  Printing a String One Character at a Time Using a Non-Constant Pointer to Constant Data (Cont.)</vt:lpstr>
      <vt:lpstr>Slide 58</vt:lpstr>
      <vt:lpstr>7.5.2  Printing a String One Character at a Time Using a Non-Constant Pointer to Constant Data (Cont.)</vt:lpstr>
      <vt:lpstr>7.5.2  Printing a String One Character at a Time Using a Non-Constant Pointer to Constant Data (Cont.)</vt:lpstr>
      <vt:lpstr>Slide 61</vt:lpstr>
      <vt:lpstr>7.5.2  Printing a String One Character at a Time Using a Non-Constant Pointer to Constant Data (Cont.)</vt:lpstr>
      <vt:lpstr>7.5.3  Attempting to Modify a Constant Pointer to Non-Constant Data</vt:lpstr>
      <vt:lpstr>7.5.3  Attempting to Modify a Constant Pointer to Non-Constant Data (Cont.)</vt:lpstr>
      <vt:lpstr>Slide 65</vt:lpstr>
      <vt:lpstr>7.5.4  Attempting to Modify a Constant Pointer to Constant Data</vt:lpstr>
      <vt:lpstr>7.5  Using the const Qualifier with Pointers (Const.)</vt:lpstr>
      <vt:lpstr>Slide 68</vt:lpstr>
      <vt:lpstr>7.6  Bubble Sort Using Pass-by-Reference</vt:lpstr>
      <vt:lpstr>7.6  Bubble Sort Using Pass-by-Reference (Cont.)</vt:lpstr>
      <vt:lpstr>7.6  Bubble Sort Using Pass-by-Reference (Cont.)</vt:lpstr>
      <vt:lpstr>7.6  Bubble Sort Using Pass-by-Reference (Cont.)</vt:lpstr>
      <vt:lpstr>Slide 73</vt:lpstr>
      <vt:lpstr>Slide 74</vt:lpstr>
      <vt:lpstr>Slide 75</vt:lpstr>
      <vt:lpstr>Slide 76</vt:lpstr>
      <vt:lpstr>7.6  Bubble Sort Using Pass-by-Reference (Cont.)</vt:lpstr>
      <vt:lpstr>7.6  Bubble Sort Using Pass-by-Reference (Cont.)</vt:lpstr>
      <vt:lpstr>7.6  Bubble Sort Using Pass-by-Reference (Cont.)</vt:lpstr>
      <vt:lpstr>Slide 80</vt:lpstr>
      <vt:lpstr>7.6  Bubble Sort Using Pass-by-Reference (Cont.)</vt:lpstr>
      <vt:lpstr>7.6  Bubble Sort Using Pass-by-Reference (Cont.)</vt:lpstr>
      <vt:lpstr>Slide 83</vt:lpstr>
      <vt:lpstr>7.6  Bubble Sort Using Pass-by-Reference (Cont.)</vt:lpstr>
      <vt:lpstr>Slide 85</vt:lpstr>
      <vt:lpstr>7.6  Bubble Sort Using Pass-by-Reference (Cont.)</vt:lpstr>
      <vt:lpstr>7.7  sizeof Operator</vt:lpstr>
      <vt:lpstr>Slide 88</vt:lpstr>
      <vt:lpstr>Slide 89</vt:lpstr>
      <vt:lpstr>Slide 90</vt:lpstr>
      <vt:lpstr>7.7  sizeof Operator (Cont.)</vt:lpstr>
      <vt:lpstr>7.7  sizeof Operator (Cont.)</vt:lpstr>
      <vt:lpstr>7.7  sizeof Operator (Cont.)</vt:lpstr>
      <vt:lpstr>7.7  sizeof Operator (Cont.)</vt:lpstr>
      <vt:lpstr>Slide 95</vt:lpstr>
      <vt:lpstr>Slide 96</vt:lpstr>
      <vt:lpstr>Slide 97</vt:lpstr>
      <vt:lpstr>7.7  sizeof Operator (Cont.)</vt:lpstr>
      <vt:lpstr>7.8  Pointer Expressions and Pointer Arithmetic</vt:lpstr>
      <vt:lpstr>7.8  Pointer Expressions and Pointer Arithmetic (Cont.)</vt:lpstr>
      <vt:lpstr>Slide 101</vt:lpstr>
      <vt:lpstr>Slide 102</vt:lpstr>
      <vt:lpstr>7.8  Pointer Expressions and Pointer Arithmetic (Cont.)</vt:lpstr>
      <vt:lpstr>7.8  Pointer Expressions and Pointer Arithmetic (Cont.)</vt:lpstr>
      <vt:lpstr>Slide 105</vt:lpstr>
      <vt:lpstr>Slide 106</vt:lpstr>
      <vt:lpstr>7.8  Pointer Expressions and Pointer Arithmetic (Cont.)</vt:lpstr>
      <vt:lpstr>7.8  Pointer Expressions and Pointer Arithmetic (Cont.)</vt:lpstr>
      <vt:lpstr>7.8  Pointer Expressions and Pointer Arithmetic (Cont.)</vt:lpstr>
      <vt:lpstr>Slide 110</vt:lpstr>
      <vt:lpstr>Slide 111</vt:lpstr>
      <vt:lpstr>7.8  Pointer Expressions and Pointer Arithmetic (Cont.)</vt:lpstr>
      <vt:lpstr>7.8  Pointer Expressions and Pointer Arithmetic (Cont.)</vt:lpstr>
      <vt:lpstr>Slide 114</vt:lpstr>
      <vt:lpstr>Slide 115</vt:lpstr>
      <vt:lpstr>Slide 116</vt:lpstr>
      <vt:lpstr>7.8  Pointer Expressions and Pointer Arithmetic (Cont.)</vt:lpstr>
      <vt:lpstr>7.9  Relationship between Pointers and Arrays</vt:lpstr>
      <vt:lpstr>7.9  Relationship between Pointers and Arrays (Cont.)</vt:lpstr>
      <vt:lpstr>7.9  Relationship between Pointers and Arrays (Cont.)</vt:lpstr>
      <vt:lpstr>7.9  Relationship between Pointers and Arrays (Cont.)</vt:lpstr>
      <vt:lpstr>7.9  Relationship between Pointers and Arrays (Cont.)</vt:lpstr>
      <vt:lpstr>Slide 123</vt:lpstr>
      <vt:lpstr>7.9  Relationship between Pointers and Arrays (Cont.)</vt:lpstr>
      <vt:lpstr>Slide 125</vt:lpstr>
      <vt:lpstr>Slide 126</vt:lpstr>
      <vt:lpstr>Slide 127</vt:lpstr>
      <vt:lpstr>7.9  Relationship between Pointers and Arrays (Cont.)</vt:lpstr>
      <vt:lpstr>Slide 129</vt:lpstr>
      <vt:lpstr>Slide 130</vt:lpstr>
      <vt:lpstr>7.9  Relationship between Pointers and Arrays (Cont.)</vt:lpstr>
      <vt:lpstr>7.9  Relationship between Pointers and Arrays (Cont.)</vt:lpstr>
      <vt:lpstr>7.9  Relationship between Pointers and Arrays (Cont.)</vt:lpstr>
      <vt:lpstr>7.9  Relationship between Pointers and Arrays (Cont.)</vt:lpstr>
      <vt:lpstr>7.10  Arrays of Pointers</vt:lpstr>
      <vt:lpstr>7.10  Arrays of Pointers (Cont.)</vt:lpstr>
      <vt:lpstr>7.10  Arrays of Pointers (Cont.)</vt:lpstr>
      <vt:lpstr>Slide 138</vt:lpstr>
      <vt:lpstr>7.10  Arrays of Pointers (Cont.)</vt:lpstr>
      <vt:lpstr>7.11  Case Study: Card Shuffling and Dealing Simulation</vt:lpstr>
      <vt:lpstr>7.11  Case Study: Card Shuffling and Dealing Simulation (Cont.)</vt:lpstr>
      <vt:lpstr>Slide 142</vt:lpstr>
      <vt:lpstr>7.11  Case Study: Card Shuffling and Dealing Simulation (Cont.)</vt:lpstr>
      <vt:lpstr>7.11  Case Study: Card Shuffling and Dealing Simulation (Cont.)</vt:lpstr>
      <vt:lpstr>7.11  Case Study: Card Shuffling and Dealing Simulation (Cont.)</vt:lpstr>
      <vt:lpstr>Slide 146</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Slide 155</vt:lpstr>
      <vt:lpstr>Slide 156</vt:lpstr>
      <vt:lpstr>Slide 157</vt:lpstr>
      <vt:lpstr>Slide 158</vt:lpstr>
      <vt:lpstr>Slide 159</vt:lpstr>
      <vt:lpstr>7.11  Case Study: Card Shuffling and Dealing Simulation (Cont.)</vt:lpstr>
      <vt:lpstr>7.12  Pointers to Functions</vt:lpstr>
      <vt:lpstr>7.12  Pointers to Functions (Cont.)</vt:lpstr>
      <vt:lpstr>7.12  Pointers to Functions (Cont.)</vt:lpstr>
      <vt:lpstr>Slide 164</vt:lpstr>
      <vt:lpstr>Slide 165</vt:lpstr>
      <vt:lpstr>Slide 166</vt:lpstr>
      <vt:lpstr>Slide 167</vt:lpstr>
      <vt:lpstr>Slide 168</vt:lpstr>
      <vt:lpstr>7.12  Pointers to Functions (Cont.)</vt:lpstr>
      <vt:lpstr>7.12  Pointers to Functions (Cont.)</vt:lpstr>
      <vt:lpstr>7.12  Pointers to Functions (Cont.)</vt:lpstr>
      <vt:lpstr>7.12  Pointers to Functions (Cont.)</vt:lpstr>
      <vt:lpstr>7.12  Pointers to Functions (Cont.)</vt:lpstr>
      <vt:lpstr>7.12  Pointers to Functions (Cont.)</vt:lpstr>
      <vt:lpstr>Slide 175</vt:lpstr>
      <vt:lpstr>Slide 176</vt:lpstr>
      <vt:lpstr>Slide 177</vt:lpstr>
      <vt:lpstr>7.12  Pointers to Functions (Cont.)</vt:lpstr>
      <vt:lpstr>7.13  Secure C Programming</vt:lpstr>
      <vt:lpstr>7.13  Secure C Programming (Cont.)</vt:lpstr>
      <vt:lpstr>7.13  Secure C Programming (Cont.)</vt:lpstr>
      <vt:lpstr>7.13  Secure C Programming (Cont.)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k999neel</cp:lastModifiedBy>
  <cp:revision>9</cp:revision>
  <dcterms:created xsi:type="dcterms:W3CDTF">2015-04-27T18:54:13Z</dcterms:created>
  <dcterms:modified xsi:type="dcterms:W3CDTF">2015-12-21T11:25:37Z</dcterms:modified>
</cp:coreProperties>
</file>